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56" r:id="rId2"/>
    <p:sldId id="279" r:id="rId3"/>
    <p:sldId id="280" r:id="rId4"/>
    <p:sldId id="283" r:id="rId5"/>
    <p:sldId id="301" r:id="rId6"/>
    <p:sldId id="302" r:id="rId7"/>
    <p:sldId id="291" r:id="rId8"/>
    <p:sldId id="303" r:id="rId9"/>
    <p:sldId id="304" r:id="rId10"/>
    <p:sldId id="324" r:id="rId11"/>
    <p:sldId id="310" r:id="rId12"/>
    <p:sldId id="316" r:id="rId13"/>
    <p:sldId id="311" r:id="rId14"/>
    <p:sldId id="320" r:id="rId15"/>
    <p:sldId id="321" r:id="rId16"/>
    <p:sldId id="322" r:id="rId17"/>
    <p:sldId id="326" r:id="rId18"/>
    <p:sldId id="327" r:id="rId19"/>
    <p:sldId id="328" r:id="rId20"/>
    <p:sldId id="318" r:id="rId21"/>
    <p:sldId id="268" r:id="rId22"/>
    <p:sldId id="269" r:id="rId23"/>
    <p:sldId id="298" r:id="rId24"/>
    <p:sldId id="305" r:id="rId25"/>
    <p:sldId id="308" r:id="rId26"/>
    <p:sldId id="306" r:id="rId27"/>
    <p:sldId id="325" r:id="rId28"/>
    <p:sldId id="319"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973F9E-238A-4C45-A243-1566CE333171}" type="datetimeFigureOut">
              <a:rPr lang="fr-FR" smtClean="0"/>
              <a:pPr/>
              <a:t>13/12/2023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549316-D57C-47D6-9D03-59FFC62971D1}" type="slidenum">
              <a:rPr lang="fr-FR" smtClean="0"/>
              <a:pPr/>
              <a:t>‹N°›</a:t>
            </a:fld>
            <a:endParaRPr lang="fr-FR"/>
          </a:p>
        </p:txBody>
      </p:sp>
    </p:spTree>
    <p:extLst>
      <p:ext uri="{BB962C8B-B14F-4D97-AF65-F5344CB8AC3E}">
        <p14:creationId xmlns:p14="http://schemas.microsoft.com/office/powerpoint/2010/main" val="1376961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2549316-D57C-47D6-9D03-59FFC62971D1}"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2549316-D57C-47D6-9D03-59FFC62971D1}" type="slidenum">
              <a:rPr lang="fr-FR" smtClean="0"/>
              <a:pPr/>
              <a:t>11</a:t>
            </a:fld>
            <a:endParaRPr lang="fr-FR"/>
          </a:p>
        </p:txBody>
      </p:sp>
    </p:spTree>
    <p:extLst>
      <p:ext uri="{BB962C8B-B14F-4D97-AF65-F5344CB8AC3E}">
        <p14:creationId xmlns:p14="http://schemas.microsoft.com/office/powerpoint/2010/main" val="3732102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2549316-D57C-47D6-9D03-59FFC62971D1}" type="slidenum">
              <a:rPr lang="fr-FR" smtClean="0"/>
              <a:pPr/>
              <a:t>12</a:t>
            </a:fld>
            <a:endParaRPr lang="fr-FR"/>
          </a:p>
        </p:txBody>
      </p:sp>
    </p:spTree>
    <p:extLst>
      <p:ext uri="{BB962C8B-B14F-4D97-AF65-F5344CB8AC3E}">
        <p14:creationId xmlns:p14="http://schemas.microsoft.com/office/powerpoint/2010/main" val="3941689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2549316-D57C-47D6-9D03-59FFC62971D1}" type="slidenum">
              <a:rPr lang="fr-FR" smtClean="0"/>
              <a:pPr/>
              <a:t>13</a:t>
            </a:fld>
            <a:endParaRPr lang="fr-FR"/>
          </a:p>
        </p:txBody>
      </p:sp>
    </p:spTree>
    <p:extLst>
      <p:ext uri="{BB962C8B-B14F-4D97-AF65-F5344CB8AC3E}">
        <p14:creationId xmlns:p14="http://schemas.microsoft.com/office/powerpoint/2010/main" val="1762211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2549316-D57C-47D6-9D03-59FFC62971D1}" type="slidenum">
              <a:rPr lang="fr-FR" smtClean="0"/>
              <a:pPr/>
              <a:t>28</a:t>
            </a:fld>
            <a:endParaRPr lang="fr-FR"/>
          </a:p>
        </p:txBody>
      </p:sp>
    </p:spTree>
    <p:extLst>
      <p:ext uri="{BB962C8B-B14F-4D97-AF65-F5344CB8AC3E}">
        <p14:creationId xmlns:p14="http://schemas.microsoft.com/office/powerpoint/2010/main" val="1472873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5208786-FD93-4364-8C54-09B804BB0050}" type="datetime1">
              <a:rPr lang="fr-FR" smtClean="0"/>
              <a:t>13/12/2023</a:t>
            </a:fld>
            <a:endParaRPr lang="fr-FR"/>
          </a:p>
        </p:txBody>
      </p:sp>
      <p:sp>
        <p:nvSpPr>
          <p:cNvPr id="19" name="Espace réservé du pied de page 18"/>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27" name="Espace réservé du numéro de diapositive 26"/>
          <p:cNvSpPr>
            <a:spLocks noGrp="1"/>
          </p:cNvSpPr>
          <p:nvPr>
            <p:ph type="sldNum" sz="quarter" idx="12"/>
          </p:nvPr>
        </p:nvSpPr>
        <p:spPr/>
        <p:txBody>
          <a:bodyPr/>
          <a:lstStyle/>
          <a:p>
            <a:fld id="{73FBF719-0C33-4F6D-98EB-FEDE64B8DC8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7349DBA-71BD-4CB4-ABA2-69B8CF509ABC}" type="datetime1">
              <a:rPr lang="fr-FR" smtClean="0"/>
              <a:t>13/12/2023</a:t>
            </a:fld>
            <a:endParaRPr lang="fr-FR"/>
          </a:p>
        </p:txBody>
      </p:sp>
      <p:sp>
        <p:nvSpPr>
          <p:cNvPr id="5" name="Espace réservé du pied de page 4"/>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6" name="Espace réservé du numéro de diapositive 5"/>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04101A7-662B-469A-AC74-E1256CD56BF9}" type="datetime1">
              <a:rPr lang="fr-FR" smtClean="0"/>
              <a:t>13/12/2023</a:t>
            </a:fld>
            <a:endParaRPr lang="fr-FR"/>
          </a:p>
        </p:txBody>
      </p:sp>
      <p:sp>
        <p:nvSpPr>
          <p:cNvPr id="5" name="Espace réservé du pied de page 4"/>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6" name="Espace réservé du numéro de diapositive 5"/>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0C800FA-39A3-49CE-A97A-695CB7AFD3A1}" type="datetime1">
              <a:rPr lang="fr-FR" smtClean="0"/>
              <a:t>13/12/2023</a:t>
            </a:fld>
            <a:endParaRPr lang="fr-FR"/>
          </a:p>
        </p:txBody>
      </p:sp>
      <p:sp>
        <p:nvSpPr>
          <p:cNvPr id="5" name="Espace réservé du pied de page 4"/>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6" name="Espace réservé du numéro de diapositive 5"/>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722377F-40FA-4827-9FC8-46DF8EA4DD82}" type="datetime1">
              <a:rPr lang="fr-FR" smtClean="0"/>
              <a:t>13/12/2023</a:t>
            </a:fld>
            <a:endParaRPr lang="fr-FR"/>
          </a:p>
        </p:txBody>
      </p:sp>
      <p:sp>
        <p:nvSpPr>
          <p:cNvPr id="5" name="Espace réservé du pied de page 4"/>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6" name="Espace réservé du numéro de diapositive 5"/>
          <p:cNvSpPr>
            <a:spLocks noGrp="1"/>
          </p:cNvSpPr>
          <p:nvPr>
            <p:ph type="sldNum" sz="quarter" idx="12"/>
          </p:nvPr>
        </p:nvSpPr>
        <p:spPr/>
        <p:txBody>
          <a:bodyPr/>
          <a:lstStyle/>
          <a:p>
            <a:fld id="{73FBF719-0C33-4F6D-98EB-FEDE64B8DC8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43A3085-B753-4149-9176-D9B2098B8271}" type="datetime1">
              <a:rPr lang="fr-FR" smtClean="0"/>
              <a:t>13/12/2023</a:t>
            </a:fld>
            <a:endParaRPr lang="fr-FR"/>
          </a:p>
        </p:txBody>
      </p:sp>
      <p:sp>
        <p:nvSpPr>
          <p:cNvPr id="6" name="Espace réservé du pied de page 5"/>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7" name="Espace réservé du numéro de diapositive 6"/>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C2A4C98-7B29-46C1-989A-618C1539F4F3}" type="datetime1">
              <a:rPr lang="fr-FR" smtClean="0"/>
              <a:t>13/12/2023</a:t>
            </a:fld>
            <a:endParaRPr lang="fr-FR"/>
          </a:p>
        </p:txBody>
      </p:sp>
      <p:sp>
        <p:nvSpPr>
          <p:cNvPr id="8" name="Espace réservé du pied de page 7"/>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9" name="Espace réservé du numéro de diapositive 8"/>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025898-27D5-45CA-A25D-86174606D9B3}" type="datetime1">
              <a:rPr lang="fr-FR" smtClean="0"/>
              <a:t>13/12/2023</a:t>
            </a:fld>
            <a:endParaRPr lang="fr-FR"/>
          </a:p>
        </p:txBody>
      </p:sp>
      <p:sp>
        <p:nvSpPr>
          <p:cNvPr id="4" name="Espace réservé du pied de page 3"/>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5" name="Espace réservé du numéro de diapositive 4"/>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D80774-770E-41FA-A24C-B4B2762F12B7}" type="datetime1">
              <a:rPr lang="fr-FR" smtClean="0"/>
              <a:t>13/12/2023</a:t>
            </a:fld>
            <a:endParaRPr lang="fr-FR"/>
          </a:p>
        </p:txBody>
      </p:sp>
      <p:sp>
        <p:nvSpPr>
          <p:cNvPr id="3" name="Espace réservé du pied de page 2"/>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4" name="Espace réservé du numéro de diapositive 3"/>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6760E74-A811-490A-A815-667FED3A42CD}" type="datetime1">
              <a:rPr lang="fr-FR" smtClean="0"/>
              <a:t>13/12/2023</a:t>
            </a:fld>
            <a:endParaRPr lang="fr-FR"/>
          </a:p>
        </p:txBody>
      </p:sp>
      <p:sp>
        <p:nvSpPr>
          <p:cNvPr id="6" name="Espace réservé du pied de page 5"/>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7" name="Espace réservé du numéro de diapositive 6"/>
          <p:cNvSpPr>
            <a:spLocks noGrp="1"/>
          </p:cNvSpPr>
          <p:nvPr>
            <p:ph type="sldNum" sz="quarter" idx="12"/>
          </p:nvPr>
        </p:nvSpPr>
        <p:spPr/>
        <p:txBody>
          <a:bodyPr/>
          <a:lstStyle/>
          <a:p>
            <a:fld id="{73FBF719-0C33-4F6D-98EB-FEDE64B8DC8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871817F-E963-4D05-828D-263D41B3E2E2}" type="datetime1">
              <a:rPr lang="fr-FR" smtClean="0"/>
              <a:t>13/12/2023</a:t>
            </a:fld>
            <a:endParaRPr lang="fr-FR"/>
          </a:p>
        </p:txBody>
      </p:sp>
      <p:sp>
        <p:nvSpPr>
          <p:cNvPr id="6" name="Espace réservé du pied de page 5"/>
          <p:cNvSpPr>
            <a:spLocks noGrp="1"/>
          </p:cNvSpPr>
          <p:nvPr>
            <p:ph type="ftr" sz="quarter" idx="11"/>
          </p:nvPr>
        </p:nvSpPr>
        <p:spPr/>
        <p:txBody>
          <a:bodyPr/>
          <a:lstStyle/>
          <a:p>
            <a:r>
              <a:rPr lang="fr-FR" smtClean="0"/>
              <a:t>Les jeunes en errance. Samusocial International Chobeaux. CEMEA. mars 2021</a:t>
            </a: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3FBF719-0C33-4F6D-98EB-FEDE64B8DC8A}"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667E66-497E-4743-8455-D8B4C56FDA06}" type="datetime1">
              <a:rPr lang="fr-FR" smtClean="0"/>
              <a:t>13/12/2023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Les jeunes en errance. Samusocial International Chobeaux. CEMEA. mars 2021</a:t>
            </a: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FBF719-0C33-4F6D-98EB-FEDE64B8DC8A}"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francois.chobeaux@cemea.asso.f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560" y="4797152"/>
            <a:ext cx="7854696" cy="1496778"/>
          </a:xfrm>
        </p:spPr>
        <p:txBody>
          <a:bodyPr>
            <a:normAutofit fontScale="85000" lnSpcReduction="20000"/>
          </a:bodyPr>
          <a:lstStyle/>
          <a:p>
            <a:r>
              <a:rPr lang="fr-FR" sz="3200" dirty="0" smtClean="0"/>
              <a:t>François Chobeaux</a:t>
            </a:r>
          </a:p>
          <a:p>
            <a:r>
              <a:rPr lang="fr-FR" sz="3200" dirty="0" smtClean="0"/>
              <a:t>CEMEA</a:t>
            </a:r>
          </a:p>
          <a:p>
            <a:r>
              <a:rPr lang="fr-FR" sz="3200" dirty="0" smtClean="0"/>
              <a:t>Réseau national « Jeunes en errance »</a:t>
            </a:r>
          </a:p>
          <a:p>
            <a:r>
              <a:rPr lang="fr-FR" sz="1900" dirty="0" smtClean="0"/>
              <a:t>francois.chobeaux@cemea.asso.fr</a:t>
            </a:r>
            <a:endParaRPr lang="fr-FR" sz="1900" dirty="0"/>
          </a:p>
        </p:txBody>
      </p:sp>
      <p:sp>
        <p:nvSpPr>
          <p:cNvPr id="4" name="Titre 3"/>
          <p:cNvSpPr>
            <a:spLocks noGrp="1"/>
          </p:cNvSpPr>
          <p:nvPr>
            <p:ph type="ctrTitle"/>
          </p:nvPr>
        </p:nvSpPr>
        <p:spPr>
          <a:xfrm>
            <a:off x="533400" y="404664"/>
            <a:ext cx="7851648" cy="3672408"/>
          </a:xfrm>
        </p:spPr>
        <p:txBody>
          <a:bodyPr>
            <a:normAutofit fontScale="90000"/>
          </a:bodyPr>
          <a:lstStyle/>
          <a:p>
            <a:r>
              <a:rPr lang="fr-FR" dirty="0" smtClean="0"/>
              <a:t>LES JEUNES EN ERRANCE</a:t>
            </a:r>
            <a:br>
              <a:rPr lang="fr-FR" dirty="0" smtClean="0"/>
            </a:br>
            <a:r>
              <a:rPr lang="fr-FR" smtClean="0"/>
              <a:t>LES JEUNES </a:t>
            </a:r>
            <a:r>
              <a:rPr lang="fr-FR" dirty="0" smtClean="0"/>
              <a:t>DE LA RUE </a:t>
            </a:r>
            <a:br>
              <a:rPr lang="fr-FR" dirty="0" smtClean="0"/>
            </a:br>
            <a:r>
              <a:rPr lang="fr-FR" dirty="0" smtClean="0"/>
              <a:t>en France (et un peu ailleurs)</a:t>
            </a:r>
            <a:br>
              <a:rPr lang="fr-FR" dirty="0" smtClean="0"/>
            </a:br>
            <a:r>
              <a:rPr lang="fr-FR" dirty="0" smtClean="0"/>
              <a:t/>
            </a:r>
            <a:br>
              <a:rPr lang="fr-FR" dirty="0" smtClean="0"/>
            </a:br>
            <a:r>
              <a:rPr lang="fr-FR" sz="4400" i="1" dirty="0" smtClean="0"/>
              <a:t>Comment traiter socialement et politiquement un objet flou ?</a:t>
            </a:r>
            <a:endParaRPr lang="fr-FR" sz="4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b="1" dirty="0" smtClean="0"/>
              <a:t>2- Définir l’errance/les errances</a:t>
            </a:r>
            <a:r>
              <a:rPr lang="fr-FR" dirty="0" smtClean="0"/>
              <a:t/>
            </a:r>
            <a:br>
              <a:rPr lang="fr-FR" dirty="0" smtClean="0"/>
            </a:br>
            <a:r>
              <a:rPr lang="fr-FR" sz="4000" b="1" dirty="0" smtClean="0"/>
              <a:t>2-3 tentative…</a:t>
            </a:r>
            <a:endParaRPr lang="fr-FR" sz="4000" b="1" dirty="0"/>
          </a:p>
        </p:txBody>
      </p:sp>
      <p:sp>
        <p:nvSpPr>
          <p:cNvPr id="3" name="Espace réservé du contenu 2"/>
          <p:cNvSpPr>
            <a:spLocks noGrp="1"/>
          </p:cNvSpPr>
          <p:nvPr>
            <p:ph idx="1"/>
          </p:nvPr>
        </p:nvSpPr>
        <p:spPr>
          <a:xfrm>
            <a:off x="457200" y="2132856"/>
            <a:ext cx="8229600" cy="4191744"/>
          </a:xfrm>
        </p:spPr>
        <p:txBody>
          <a:bodyPr>
            <a:normAutofit fontScale="92500" lnSpcReduction="20000"/>
          </a:bodyPr>
          <a:lstStyle/>
          <a:p>
            <a:r>
              <a:rPr lang="fr-FR" dirty="0" smtClean="0"/>
              <a:t>L’errance c’est quand ça craque, quand le réel devient insupportable et que la solution est dans son évacuation : fuite, décompensation, défonce…</a:t>
            </a:r>
          </a:p>
          <a:p>
            <a:endParaRPr lang="fr-FR" dirty="0"/>
          </a:p>
          <a:p>
            <a:r>
              <a:rPr lang="fr-FR" dirty="0" smtClean="0"/>
              <a:t>C’est la rencontre entre une structuration psychique fragile qui ne porte pas ou ne porte plus, et une situation sociale, matérielle, relationnelle, conjoncturelle, qui parait inextricable, indépassable.</a:t>
            </a:r>
          </a:p>
          <a:p>
            <a:endParaRPr lang="fr-FR" dirty="0"/>
          </a:p>
          <a:p>
            <a:r>
              <a:rPr lang="fr-FR" dirty="0" smtClean="0"/>
              <a:t>Parallèle avec addiction </a:t>
            </a:r>
            <a:r>
              <a:rPr lang="fr-FR" dirty="0" smtClean="0"/>
              <a:t>(et suicide) </a:t>
            </a:r>
            <a:r>
              <a:rPr lang="fr-FR" dirty="0" smtClean="0"/>
              <a:t>: une fragilité intime, un moment de fragilité de trop, un produit pour oublier ou fuir</a:t>
            </a:r>
            <a:endParaRPr lang="fr-FR" dirty="0"/>
          </a:p>
        </p:txBody>
      </p:sp>
    </p:spTree>
    <p:extLst>
      <p:ext uri="{BB962C8B-B14F-4D97-AF65-F5344CB8AC3E}">
        <p14:creationId xmlns:p14="http://schemas.microsoft.com/office/powerpoint/2010/main" val="3374887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b="1" dirty="0" smtClean="0"/>
              <a:t>3- Une histoire d’en France (et d’ailleurs…)</a:t>
            </a:r>
            <a:br>
              <a:rPr lang="fr-FR" b="1" dirty="0" smtClean="0"/>
            </a:br>
            <a:r>
              <a:rPr lang="fr-FR" sz="4000" b="1" i="1" dirty="0" smtClean="0"/>
              <a:t>3-1 des enfances chaotiques</a:t>
            </a:r>
            <a:endParaRPr lang="fr-FR" sz="4000" b="1" i="1" dirty="0"/>
          </a:p>
        </p:txBody>
      </p:sp>
      <p:sp>
        <p:nvSpPr>
          <p:cNvPr id="3" name="Espace réservé du contenu 2"/>
          <p:cNvSpPr>
            <a:spLocks noGrp="1"/>
          </p:cNvSpPr>
          <p:nvPr>
            <p:ph idx="1"/>
          </p:nvPr>
        </p:nvSpPr>
        <p:spPr>
          <a:xfrm>
            <a:off x="457200" y="2204864"/>
            <a:ext cx="8229600" cy="4119736"/>
          </a:xfrm>
        </p:spPr>
        <p:txBody>
          <a:bodyPr>
            <a:normAutofit lnSpcReduction="10000"/>
          </a:bodyPr>
          <a:lstStyle/>
          <a:p>
            <a:r>
              <a:rPr lang="fr-FR" dirty="0" smtClean="0"/>
              <a:t>Des parents et des « faisant fonction parentale » fragiles</a:t>
            </a:r>
          </a:p>
          <a:p>
            <a:endParaRPr lang="fr-FR" dirty="0"/>
          </a:p>
          <a:p>
            <a:r>
              <a:rPr lang="fr-FR" dirty="0" smtClean="0"/>
              <a:t>Attachement, Œdipe : des difficultés identifiées et prises en compte… ou pas. Donc des soubassements psychologiques défaillants</a:t>
            </a:r>
          </a:p>
          <a:p>
            <a:pPr marL="0" indent="0">
              <a:buNone/>
            </a:pPr>
            <a:endParaRPr lang="fr-FR" dirty="0" smtClean="0"/>
          </a:p>
          <a:p>
            <a:r>
              <a:rPr lang="fr-FR" dirty="0" smtClean="0"/>
              <a:t>Des placements précoces et successifs, non structurants (ASE en France, ailleurs galaxie familiale  et proches…)</a:t>
            </a:r>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a:p>
        </p:txBody>
      </p:sp>
    </p:spTree>
    <p:extLst>
      <p:ext uri="{BB962C8B-B14F-4D97-AF65-F5344CB8AC3E}">
        <p14:creationId xmlns:p14="http://schemas.microsoft.com/office/powerpoint/2010/main" val="3694200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296144"/>
          </a:xfrm>
        </p:spPr>
        <p:txBody>
          <a:bodyPr>
            <a:normAutofit fontScale="90000"/>
          </a:bodyPr>
          <a:lstStyle/>
          <a:p>
            <a:pPr algn="r"/>
            <a:r>
              <a:rPr lang="fr-FR" b="1" dirty="0" smtClean="0"/>
              <a:t>3- Une histoire d’en France</a:t>
            </a:r>
            <a:r>
              <a:rPr lang="fr-FR" dirty="0" smtClean="0"/>
              <a:t/>
            </a:r>
            <a:br>
              <a:rPr lang="fr-FR" dirty="0" smtClean="0"/>
            </a:br>
            <a:r>
              <a:rPr lang="fr-FR" sz="4000" b="1" i="1" dirty="0" smtClean="0"/>
              <a:t>3-2 des adolescences explosives</a:t>
            </a:r>
            <a:endParaRPr lang="fr-FR" sz="4000" b="1" i="1" dirty="0"/>
          </a:p>
        </p:txBody>
      </p:sp>
      <p:sp>
        <p:nvSpPr>
          <p:cNvPr id="3" name="Espace réservé du contenu 2"/>
          <p:cNvSpPr>
            <a:spLocks noGrp="1"/>
          </p:cNvSpPr>
          <p:nvPr>
            <p:ph idx="1"/>
          </p:nvPr>
        </p:nvSpPr>
        <p:spPr>
          <a:xfrm>
            <a:off x="457200" y="1556792"/>
            <a:ext cx="8229600" cy="4824536"/>
          </a:xfrm>
        </p:spPr>
        <p:txBody>
          <a:bodyPr>
            <a:normAutofit fontScale="47500" lnSpcReduction="20000"/>
          </a:bodyPr>
          <a:lstStyle/>
          <a:p>
            <a:pPr>
              <a:buNone/>
            </a:pPr>
            <a:r>
              <a:rPr lang="fr-FR" sz="3800" b="1" dirty="0" smtClean="0"/>
              <a:t>Adolescences exacerbées</a:t>
            </a:r>
          </a:p>
          <a:p>
            <a:r>
              <a:rPr lang="fr-FR" sz="3800" dirty="0" smtClean="0"/>
              <a:t>- Toute puissance</a:t>
            </a:r>
          </a:p>
          <a:p>
            <a:r>
              <a:rPr lang="fr-FR" sz="3800" dirty="0" smtClean="0"/>
              <a:t>- Intolérance à la frustration</a:t>
            </a:r>
          </a:p>
          <a:p>
            <a:r>
              <a:rPr lang="fr-FR" sz="3800" dirty="0" smtClean="0"/>
              <a:t>- Expérimentations non accompagnées</a:t>
            </a:r>
          </a:p>
          <a:p>
            <a:r>
              <a:rPr lang="fr-FR" sz="3800" dirty="0" smtClean="0"/>
              <a:t>- Oppositions</a:t>
            </a:r>
          </a:p>
          <a:p>
            <a:r>
              <a:rPr lang="fr-FR" sz="3800" dirty="0" smtClean="0"/>
              <a:t>- Fugues répétitives, prolongées, lointaines</a:t>
            </a:r>
          </a:p>
          <a:p>
            <a:r>
              <a:rPr lang="fr-FR" sz="3800" dirty="0" smtClean="0"/>
              <a:t>- Socialisation entre pairs de rupture</a:t>
            </a:r>
          </a:p>
          <a:p>
            <a:endParaRPr lang="fr-FR" sz="3800" b="1" dirty="0" smtClean="0"/>
          </a:p>
          <a:p>
            <a:pPr>
              <a:buNone/>
            </a:pPr>
            <a:r>
              <a:rPr lang="fr-FR" sz="3800" b="1" dirty="0" smtClean="0"/>
              <a:t>Identification parentale et sociale… ou pas</a:t>
            </a:r>
          </a:p>
          <a:p>
            <a:pPr marL="0" indent="0">
              <a:buNone/>
            </a:pPr>
            <a:endParaRPr lang="fr-FR" sz="3800" dirty="0" smtClean="0"/>
          </a:p>
          <a:p>
            <a:pPr>
              <a:buNone/>
            </a:pPr>
            <a:r>
              <a:rPr lang="fr-FR" sz="3800" b="1" dirty="0" smtClean="0"/>
              <a:t>Adolescences maltraitées institutionnellement</a:t>
            </a:r>
          </a:p>
          <a:p>
            <a:r>
              <a:rPr lang="fr-FR" sz="3800" dirty="0" smtClean="0"/>
              <a:t>- Inadaptation des attentions des structures de droit commun (</a:t>
            </a:r>
            <a:r>
              <a:rPr lang="fr-FR" sz="3800" dirty="0"/>
              <a:t>é</a:t>
            </a:r>
            <a:r>
              <a:rPr lang="fr-FR" sz="3800" dirty="0" smtClean="0"/>
              <a:t>cole, loisirs)</a:t>
            </a:r>
          </a:p>
          <a:p>
            <a:r>
              <a:rPr lang="fr-FR" sz="3800" dirty="0" smtClean="0"/>
              <a:t>- Placements et ruptures de placements</a:t>
            </a:r>
          </a:p>
          <a:p>
            <a:r>
              <a:rPr lang="fr-FR" sz="3800" dirty="0" smtClean="0"/>
              <a:t>-  Absence de cohérences inter établissements et secteurs</a:t>
            </a:r>
          </a:p>
          <a:p>
            <a:r>
              <a:rPr lang="fr-FR" sz="3800" dirty="0" smtClean="0"/>
              <a:t>- Réponses ASE normatives </a:t>
            </a:r>
            <a:r>
              <a:rPr lang="fr-FR" sz="3800" dirty="0" smtClean="0"/>
              <a:t>(parents</a:t>
            </a:r>
            <a:r>
              <a:rPr lang="fr-FR" sz="3800" dirty="0" smtClean="0"/>
              <a:t>, </a:t>
            </a:r>
            <a:r>
              <a:rPr lang="fr-FR" sz="3800" dirty="0" smtClean="0"/>
              <a:t>scolaire…) </a:t>
            </a:r>
            <a:r>
              <a:rPr lang="fr-FR" sz="3300" dirty="0" smtClean="0"/>
              <a:t> </a:t>
            </a:r>
            <a:endParaRPr lang="fr-FR" sz="3300" dirty="0" smtClean="0"/>
          </a:p>
          <a:p>
            <a:endParaRPr lang="fr-FR" dirty="0"/>
          </a:p>
        </p:txBody>
      </p:sp>
    </p:spTree>
    <p:extLst>
      <p:ext uri="{BB962C8B-B14F-4D97-AF65-F5344CB8AC3E}">
        <p14:creationId xmlns:p14="http://schemas.microsoft.com/office/powerpoint/2010/main" val="4193729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b="1" dirty="0" smtClean="0"/>
              <a:t>3- Une histoire d’en France</a:t>
            </a:r>
            <a:br>
              <a:rPr lang="fr-FR" b="1" dirty="0" smtClean="0"/>
            </a:br>
            <a:r>
              <a:rPr lang="fr-FR" sz="4000" b="1" i="1" dirty="0" smtClean="0"/>
              <a:t>3-3 des entrées ratées en vie adulte</a:t>
            </a:r>
            <a:endParaRPr lang="fr-FR" sz="4000" b="1" i="1" dirty="0"/>
          </a:p>
        </p:txBody>
      </p:sp>
      <p:sp>
        <p:nvSpPr>
          <p:cNvPr id="3" name="Espace réservé du contenu 2"/>
          <p:cNvSpPr>
            <a:spLocks noGrp="1"/>
          </p:cNvSpPr>
          <p:nvPr>
            <p:ph idx="1"/>
          </p:nvPr>
        </p:nvSpPr>
        <p:spPr>
          <a:xfrm>
            <a:off x="457200" y="2348880"/>
            <a:ext cx="8229600" cy="3975720"/>
          </a:xfrm>
        </p:spPr>
        <p:txBody>
          <a:bodyPr>
            <a:normAutofit fontScale="85000" lnSpcReduction="20000"/>
          </a:bodyPr>
          <a:lstStyle/>
          <a:p>
            <a:r>
              <a:rPr lang="fr-FR" dirty="0" smtClean="0"/>
              <a:t>Ruptures brutales d’entrée en vies professionnelles</a:t>
            </a:r>
          </a:p>
          <a:p>
            <a:r>
              <a:rPr lang="fr-FR" dirty="0" smtClean="0"/>
              <a:t>Ruptures affectives ravageuses « </a:t>
            </a:r>
            <a:r>
              <a:rPr lang="fr-FR" i="1" dirty="0" smtClean="0"/>
              <a:t>j’ai tout perdu</a:t>
            </a:r>
            <a:r>
              <a:rPr lang="fr-FR" dirty="0" smtClean="0"/>
              <a:t> »</a:t>
            </a:r>
          </a:p>
          <a:p>
            <a:r>
              <a:rPr lang="fr-FR" dirty="0" smtClean="0"/>
              <a:t>Duretés de la vie pour jeunes couples qui rêvaient de normalité</a:t>
            </a:r>
          </a:p>
          <a:p>
            <a:r>
              <a:rPr lang="fr-FR" dirty="0" smtClean="0"/>
              <a:t>Fin de la protection portée par le placement et le </a:t>
            </a:r>
            <a:r>
              <a:rPr lang="fr-FR" dirty="0" smtClean="0"/>
              <a:t>CJM</a:t>
            </a:r>
          </a:p>
          <a:p>
            <a:r>
              <a:rPr lang="fr-FR" dirty="0" smtClean="0"/>
              <a:t>Découverte des réalités de la migration</a:t>
            </a:r>
            <a:endParaRPr lang="fr-FR" dirty="0" smtClean="0"/>
          </a:p>
          <a:p>
            <a:pPr marL="0" indent="0">
              <a:buNone/>
            </a:pPr>
            <a:endParaRPr lang="fr-FR" dirty="0" smtClean="0"/>
          </a:p>
          <a:p>
            <a:pPr marL="0" indent="0">
              <a:buNone/>
            </a:pPr>
            <a:r>
              <a:rPr lang="fr-FR" dirty="0" smtClean="0"/>
              <a:t>Alors </a:t>
            </a:r>
            <a:r>
              <a:rPr lang="fr-FR" dirty="0" smtClean="0"/>
              <a:t>les supports, les défenses lâchent. Apparition des souffrances et des failles pré existantes.</a:t>
            </a:r>
          </a:p>
          <a:p>
            <a:endParaRPr lang="fr-FR" dirty="0" smtClean="0"/>
          </a:p>
          <a:p>
            <a:pPr marL="0" indent="0" algn="ctr">
              <a:buNone/>
            </a:pPr>
            <a:r>
              <a:rPr lang="fr-FR" b="1" i="1" dirty="0" smtClean="0"/>
              <a:t>Non, tout le monde ne risque pas de devenir SDF </a:t>
            </a:r>
          </a:p>
          <a:p>
            <a:pPr marL="0" indent="0" algn="ctr">
              <a:buNone/>
            </a:pPr>
            <a:r>
              <a:rPr lang="fr-FR" b="1" i="1" dirty="0" smtClean="0"/>
              <a:t>Du moins ne le restera pas (Damon)</a:t>
            </a:r>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178696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71570"/>
          </a:xfrm>
        </p:spPr>
        <p:txBody>
          <a:bodyPr>
            <a:normAutofit fontScale="90000"/>
          </a:bodyPr>
          <a:lstStyle/>
          <a:p>
            <a:pPr algn="r"/>
            <a:r>
              <a:rPr lang="fr-FR" sz="4900" b="1" dirty="0" smtClean="0"/>
              <a:t>4- Une vie d’errance</a:t>
            </a:r>
            <a:r>
              <a:rPr lang="fr-FR" sz="3600" b="1" dirty="0" smtClean="0"/>
              <a:t/>
            </a:r>
            <a:br>
              <a:rPr lang="fr-FR" sz="3600" b="1" dirty="0" smtClean="0"/>
            </a:br>
            <a:r>
              <a:rPr lang="fr-FR" sz="4000" b="1" i="1" dirty="0" smtClean="0"/>
              <a:t>4-1. glissement et lune de miel</a:t>
            </a:r>
            <a:endParaRPr lang="fr-FR" sz="4000" b="1" i="1" dirty="0"/>
          </a:p>
        </p:txBody>
      </p:sp>
      <p:sp>
        <p:nvSpPr>
          <p:cNvPr id="3" name="Espace réservé du contenu 2"/>
          <p:cNvSpPr>
            <a:spLocks noGrp="1"/>
          </p:cNvSpPr>
          <p:nvPr>
            <p:ph idx="1"/>
          </p:nvPr>
        </p:nvSpPr>
        <p:spPr>
          <a:xfrm>
            <a:off x="457200" y="1772816"/>
            <a:ext cx="8229600" cy="4551784"/>
          </a:xfrm>
        </p:spPr>
        <p:txBody>
          <a:bodyPr>
            <a:normAutofit/>
          </a:bodyPr>
          <a:lstStyle/>
          <a:p>
            <a:r>
              <a:rPr lang="fr-FR" dirty="0" smtClean="0"/>
              <a:t>Une lente découverte par les fugues et les rencontres</a:t>
            </a:r>
          </a:p>
          <a:p>
            <a:endParaRPr lang="fr-FR" dirty="0"/>
          </a:p>
          <a:p>
            <a:r>
              <a:rPr lang="fr-FR" dirty="0" smtClean="0"/>
              <a:t>Un évènement matériel ou relationnel déclencheur du départ définitif ou de la rupture</a:t>
            </a:r>
          </a:p>
          <a:p>
            <a:pPr marL="0" indent="0">
              <a:buNone/>
            </a:pPr>
            <a:r>
              <a:rPr lang="fr-FR" dirty="0" smtClean="0"/>
              <a:t>	</a:t>
            </a:r>
          </a:p>
          <a:p>
            <a:r>
              <a:rPr lang="fr-FR" dirty="0" smtClean="0"/>
              <a:t>Des intervenants non sollicités dans leurs compétences. Méfiance  envers tous les adultes !</a:t>
            </a:r>
          </a:p>
          <a:p>
            <a:endParaRPr lang="fr-FR" dirty="0" smtClean="0"/>
          </a:p>
          <a:p>
            <a:r>
              <a:rPr lang="fr-FR" dirty="0" smtClean="0"/>
              <a:t>Une inaccessibilité à toute parole raisonnable («</a:t>
            </a:r>
            <a:r>
              <a:rPr lang="fr-FR" i="1" dirty="0" smtClean="0"/>
              <a:t>t’inquiètes </a:t>
            </a:r>
            <a:r>
              <a:rPr lang="fr-FR" i="1" dirty="0" smtClean="0"/>
              <a:t>pas</a:t>
            </a:r>
            <a:r>
              <a:rPr lang="fr-FR" dirty="0" smtClean="0"/>
              <a:t> </a:t>
            </a:r>
            <a:r>
              <a:rPr lang="fr-FR" i="1" dirty="0" smtClean="0"/>
              <a:t>je gère</a:t>
            </a:r>
            <a:r>
              <a:rPr lang="fr-FR" dirty="0" smtClean="0"/>
              <a:t> »)</a:t>
            </a:r>
          </a:p>
          <a:p>
            <a:endParaRPr lang="fr-FR" dirty="0" smtClean="0"/>
          </a:p>
          <a:p>
            <a:endParaRPr lang="fr-FR" dirty="0" smtClean="0"/>
          </a:p>
          <a:p>
            <a:endParaRPr lang="fr-FR" dirty="0"/>
          </a:p>
        </p:txBody>
      </p:sp>
    </p:spTree>
    <p:extLst>
      <p:ext uri="{BB962C8B-B14F-4D97-AF65-F5344CB8AC3E}">
        <p14:creationId xmlns:p14="http://schemas.microsoft.com/office/powerpoint/2010/main" val="3464621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224136"/>
          </a:xfrm>
        </p:spPr>
        <p:txBody>
          <a:bodyPr>
            <a:normAutofit fontScale="90000"/>
          </a:bodyPr>
          <a:lstStyle/>
          <a:p>
            <a:pPr algn="r"/>
            <a:r>
              <a:rPr lang="fr-FR" b="1" dirty="0" smtClean="0"/>
              <a:t>4- Une vie d’errance</a:t>
            </a:r>
            <a:br>
              <a:rPr lang="fr-FR" b="1" dirty="0" smtClean="0"/>
            </a:br>
            <a:r>
              <a:rPr lang="fr-FR" sz="4000" b="1" i="1" dirty="0" smtClean="0"/>
              <a:t>4-2  la déprime</a:t>
            </a:r>
            <a:endParaRPr lang="fr-FR" sz="4000" b="1" i="1" dirty="0"/>
          </a:p>
        </p:txBody>
      </p:sp>
      <p:sp>
        <p:nvSpPr>
          <p:cNvPr id="3" name="Espace réservé du contenu 2"/>
          <p:cNvSpPr>
            <a:spLocks noGrp="1"/>
          </p:cNvSpPr>
          <p:nvPr>
            <p:ph idx="1"/>
          </p:nvPr>
        </p:nvSpPr>
        <p:spPr>
          <a:xfrm>
            <a:off x="457200" y="1628800"/>
            <a:ext cx="8229600" cy="4695800"/>
          </a:xfrm>
        </p:spPr>
        <p:txBody>
          <a:bodyPr>
            <a:normAutofit fontScale="92500" lnSpcReduction="20000"/>
          </a:bodyPr>
          <a:lstStyle/>
          <a:p>
            <a:r>
              <a:rPr lang="fr-FR" dirty="0" smtClean="0"/>
              <a:t>Effets d’âge : </a:t>
            </a:r>
          </a:p>
          <a:p>
            <a:pPr marL="0" indent="0">
              <a:buNone/>
            </a:pPr>
            <a:r>
              <a:rPr lang="fr-FR" dirty="0" smtClean="0"/>
              <a:t>- envies de couple, d’enfant</a:t>
            </a:r>
          </a:p>
          <a:p>
            <a:pPr marL="0" indent="0">
              <a:buNone/>
            </a:pPr>
            <a:r>
              <a:rPr lang="fr-FR" dirty="0" smtClean="0"/>
              <a:t>- courbatures et maladies</a:t>
            </a:r>
          </a:p>
          <a:p>
            <a:pPr marL="0" indent="0">
              <a:buNone/>
            </a:pPr>
            <a:r>
              <a:rPr lang="fr-FR" dirty="0" smtClean="0"/>
              <a:t>- comparaisons dévalorisantes</a:t>
            </a:r>
          </a:p>
          <a:p>
            <a:pPr marL="0" indent="0">
              <a:buNone/>
            </a:pPr>
            <a:r>
              <a:rPr lang="fr-FR" dirty="0" smtClean="0"/>
              <a:t>- premiers constats durs : décès, violence, vide…</a:t>
            </a:r>
          </a:p>
          <a:p>
            <a:endParaRPr lang="fr-FR" dirty="0" smtClean="0"/>
          </a:p>
          <a:p>
            <a:r>
              <a:rPr lang="fr-FR" dirty="0" smtClean="0"/>
              <a:t>« </a:t>
            </a:r>
            <a:r>
              <a:rPr lang="fr-FR" i="1" dirty="0" smtClean="0"/>
              <a:t>SOS, sors-moi de là ! », « J’en peux plus de… », « Pas un nouvel hiver comme ça</a:t>
            </a:r>
            <a:r>
              <a:rPr lang="fr-FR" dirty="0" smtClean="0"/>
              <a:t> »</a:t>
            </a:r>
          </a:p>
          <a:p>
            <a:endParaRPr lang="fr-FR" dirty="0" smtClean="0"/>
          </a:p>
          <a:p>
            <a:r>
              <a:rPr lang="fr-FR" dirty="0" smtClean="0"/>
              <a:t>Fin de la toute puissance. Fin de l’adolescence ?</a:t>
            </a:r>
          </a:p>
          <a:p>
            <a:endParaRPr lang="fr-FR" dirty="0"/>
          </a:p>
          <a:p>
            <a:r>
              <a:rPr lang="fr-FR" dirty="0" smtClean="0"/>
              <a:t>Dépression réactionnelle, ou dépression structurelle et structuration fragile qui </a:t>
            </a:r>
            <a:r>
              <a:rPr lang="fr-FR" dirty="0" smtClean="0"/>
              <a:t>émergent </a:t>
            </a:r>
            <a:r>
              <a:rPr lang="fr-FR" dirty="0" smtClean="0"/>
              <a:t>?</a:t>
            </a:r>
          </a:p>
          <a:p>
            <a:endParaRPr lang="fr-FR" dirty="0"/>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560250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214446"/>
          </a:xfrm>
        </p:spPr>
        <p:txBody>
          <a:bodyPr>
            <a:normAutofit fontScale="90000"/>
          </a:bodyPr>
          <a:lstStyle/>
          <a:p>
            <a:pPr algn="r"/>
            <a:r>
              <a:rPr lang="fr-FR" sz="5300" b="1" dirty="0" smtClean="0"/>
              <a:t>4- La vie d’errance</a:t>
            </a:r>
            <a:r>
              <a:rPr lang="fr-FR" b="1" dirty="0" smtClean="0"/>
              <a:t/>
            </a:r>
            <a:br>
              <a:rPr lang="fr-FR" b="1" dirty="0" smtClean="0"/>
            </a:br>
            <a:r>
              <a:rPr lang="fr-FR" sz="4000" b="1" i="1" dirty="0" smtClean="0"/>
              <a:t>4-3 et après, quel changement de statut ?</a:t>
            </a:r>
            <a:endParaRPr lang="fr-FR" sz="4000" b="1" i="1" dirty="0"/>
          </a:p>
        </p:txBody>
      </p:sp>
      <p:sp>
        <p:nvSpPr>
          <p:cNvPr id="3" name="Espace réservé du contenu 2"/>
          <p:cNvSpPr>
            <a:spLocks noGrp="1"/>
          </p:cNvSpPr>
          <p:nvPr>
            <p:ph idx="1"/>
          </p:nvPr>
        </p:nvSpPr>
        <p:spPr>
          <a:xfrm>
            <a:off x="457200" y="2348880"/>
            <a:ext cx="8229600" cy="3975720"/>
          </a:xfrm>
        </p:spPr>
        <p:txBody>
          <a:bodyPr>
            <a:normAutofit/>
          </a:bodyPr>
          <a:lstStyle/>
          <a:p>
            <a:r>
              <a:rPr lang="fr-FR" dirty="0" smtClean="0"/>
              <a:t>Inséré social banal ? Mais emploi, logement…</a:t>
            </a:r>
          </a:p>
          <a:p>
            <a:r>
              <a:rPr lang="fr-FR" dirty="0" smtClean="0"/>
              <a:t>Travailleur pair ? Mais combien de temps ?</a:t>
            </a:r>
          </a:p>
          <a:p>
            <a:r>
              <a:rPr lang="fr-FR" dirty="0" smtClean="0"/>
              <a:t>Marginal autonome ?</a:t>
            </a:r>
          </a:p>
          <a:p>
            <a:r>
              <a:rPr lang="fr-FR" dirty="0" smtClean="0"/>
              <a:t>Starlette punk vieillissante assistée ?</a:t>
            </a:r>
          </a:p>
          <a:p>
            <a:r>
              <a:rPr lang="fr-FR" dirty="0" smtClean="0"/>
              <a:t>Malade chronique ?</a:t>
            </a:r>
          </a:p>
          <a:p>
            <a:r>
              <a:rPr lang="fr-FR" dirty="0" smtClean="0"/>
              <a:t>MDPH-AAH-Handicap psychique loi 2005 ?</a:t>
            </a:r>
          </a:p>
          <a:p>
            <a:r>
              <a:rPr lang="fr-FR" dirty="0" smtClean="0"/>
              <a:t>Clochard ?</a:t>
            </a:r>
          </a:p>
          <a:p>
            <a:r>
              <a:rPr lang="fr-FR" dirty="0" smtClean="0"/>
              <a:t>Mort ?</a:t>
            </a:r>
          </a:p>
          <a:p>
            <a:endParaRPr lang="fr-FR" dirty="0" smtClean="0"/>
          </a:p>
        </p:txBody>
      </p:sp>
    </p:spTree>
    <p:extLst>
      <p:ext uri="{BB962C8B-B14F-4D97-AF65-F5344CB8AC3E}">
        <p14:creationId xmlns:p14="http://schemas.microsoft.com/office/powerpoint/2010/main" val="322187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4704"/>
            <a:ext cx="8229600" cy="1143000"/>
          </a:xfrm>
        </p:spPr>
        <p:txBody>
          <a:bodyPr>
            <a:normAutofit fontScale="90000"/>
          </a:bodyPr>
          <a:lstStyle/>
          <a:p>
            <a:pPr algn="r"/>
            <a:r>
              <a:rPr lang="fr-FR" b="1" dirty="0" smtClean="0"/>
              <a:t>5- Les MENA</a:t>
            </a:r>
            <a:br>
              <a:rPr lang="fr-FR" b="1" dirty="0" smtClean="0"/>
            </a:br>
            <a:r>
              <a:rPr lang="fr-FR" sz="3100" b="1" i="1" dirty="0" smtClean="0"/>
              <a:t>5-1 la notion d’accompagné</a:t>
            </a:r>
            <a:endParaRPr lang="fr-FR" sz="3100" b="1" i="1" dirty="0"/>
          </a:p>
        </p:txBody>
      </p:sp>
      <p:sp>
        <p:nvSpPr>
          <p:cNvPr id="3" name="Espace réservé du contenu 2"/>
          <p:cNvSpPr>
            <a:spLocks noGrp="1"/>
          </p:cNvSpPr>
          <p:nvPr>
            <p:ph idx="1"/>
          </p:nvPr>
        </p:nvSpPr>
        <p:spPr/>
        <p:txBody>
          <a:bodyPr/>
          <a:lstStyle/>
          <a:p>
            <a:endParaRPr lang="fr-FR" dirty="0" smtClean="0"/>
          </a:p>
          <a:p>
            <a:r>
              <a:rPr lang="fr-FR" dirty="0" smtClean="0"/>
              <a:t>La loi française : notion de « référent légal »</a:t>
            </a:r>
          </a:p>
          <a:p>
            <a:endParaRPr lang="fr-FR" dirty="0"/>
          </a:p>
          <a:p>
            <a:r>
              <a:rPr lang="fr-FR" dirty="0" smtClean="0"/>
              <a:t>Les diverses et possibles cultures et coutumes des pays d’origine : parentèle, voisinage, anciens…</a:t>
            </a:r>
          </a:p>
          <a:p>
            <a:endParaRPr lang="fr-FR" dirty="0"/>
          </a:p>
          <a:p>
            <a:r>
              <a:rPr lang="fr-FR" dirty="0" smtClean="0"/>
              <a:t>Des téléphones </a:t>
            </a:r>
            <a:r>
              <a:rPr lang="fr-FR" dirty="0" smtClean="0"/>
              <a:t>révélateurs</a:t>
            </a:r>
            <a:endParaRPr lang="fr-FR" dirty="0"/>
          </a:p>
        </p:txBody>
      </p:sp>
      <p:sp>
        <p:nvSpPr>
          <p:cNvPr id="4" name="Espace réservé du pied de page 3"/>
          <p:cNvSpPr>
            <a:spLocks noGrp="1"/>
          </p:cNvSpPr>
          <p:nvPr>
            <p:ph type="ftr" sz="quarter" idx="11"/>
          </p:nvPr>
        </p:nvSpPr>
        <p:spPr/>
        <p:txBody>
          <a:bodyPr/>
          <a:lstStyle/>
          <a:p>
            <a:r>
              <a:rPr lang="fr-FR" smtClean="0"/>
              <a:t>Chobeaux. Adolescence et errance. Nov 2023</a:t>
            </a:r>
            <a:endParaRPr lang="fr-FR"/>
          </a:p>
        </p:txBody>
      </p:sp>
      <p:sp>
        <p:nvSpPr>
          <p:cNvPr id="5" name="Espace réservé du numéro de diapositive 4"/>
          <p:cNvSpPr>
            <a:spLocks noGrp="1"/>
          </p:cNvSpPr>
          <p:nvPr>
            <p:ph type="sldNum" sz="quarter" idx="12"/>
          </p:nvPr>
        </p:nvSpPr>
        <p:spPr/>
        <p:txBody>
          <a:bodyPr/>
          <a:lstStyle/>
          <a:p>
            <a:fld id="{73FBF719-0C33-4F6D-98EB-FEDE64B8DC8A}" type="slidenum">
              <a:rPr lang="fr-FR" smtClean="0"/>
              <a:pPr/>
              <a:t>17</a:t>
            </a:fld>
            <a:endParaRPr lang="fr-FR"/>
          </a:p>
        </p:txBody>
      </p:sp>
    </p:spTree>
    <p:extLst>
      <p:ext uri="{BB962C8B-B14F-4D97-AF65-F5344CB8AC3E}">
        <p14:creationId xmlns:p14="http://schemas.microsoft.com/office/powerpoint/2010/main" val="3769272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860816"/>
          </a:xfrm>
        </p:spPr>
        <p:txBody>
          <a:bodyPr>
            <a:normAutofit/>
          </a:bodyPr>
          <a:lstStyle/>
          <a:p>
            <a:pPr algn="r"/>
            <a:r>
              <a:rPr lang="fr-FR" b="1" dirty="0" smtClean="0"/>
              <a:t>5- Les MENA</a:t>
            </a:r>
            <a:br>
              <a:rPr lang="fr-FR" b="1" dirty="0" smtClean="0"/>
            </a:br>
            <a:r>
              <a:rPr lang="fr-FR" sz="3100" b="1" i="1" dirty="0" smtClean="0"/>
              <a:t>5-2 la question des âges</a:t>
            </a:r>
            <a:r>
              <a:rPr lang="fr-FR" sz="3100" i="1" dirty="0" smtClean="0"/>
              <a:t/>
            </a:r>
            <a:br>
              <a:rPr lang="fr-FR" sz="3100" i="1" dirty="0" smtClean="0"/>
            </a:br>
            <a:endParaRPr lang="fr-FR" sz="3100" i="1" dirty="0"/>
          </a:p>
        </p:txBody>
      </p:sp>
      <p:sp>
        <p:nvSpPr>
          <p:cNvPr id="3" name="Espace réservé du contenu 2"/>
          <p:cNvSpPr>
            <a:spLocks noGrp="1"/>
          </p:cNvSpPr>
          <p:nvPr>
            <p:ph idx="1"/>
          </p:nvPr>
        </p:nvSpPr>
        <p:spPr>
          <a:xfrm>
            <a:off x="457200" y="2492896"/>
            <a:ext cx="8229600" cy="3831704"/>
          </a:xfrm>
        </p:spPr>
        <p:txBody>
          <a:bodyPr>
            <a:normAutofit fontScale="92500"/>
          </a:bodyPr>
          <a:lstStyle/>
          <a:p>
            <a:r>
              <a:rPr lang="fr-FR" dirty="0" smtClean="0"/>
              <a:t>Age d’entrée sur le territoire national +/- 16 ans</a:t>
            </a:r>
          </a:p>
          <a:p>
            <a:endParaRPr lang="fr-FR" dirty="0"/>
          </a:p>
          <a:p>
            <a:r>
              <a:rPr lang="fr-FR" dirty="0" smtClean="0"/>
              <a:t>Détermination de l’âge : analyse des documents présentés, entretien, radiologie. Pas de décision nationale</a:t>
            </a:r>
          </a:p>
          <a:p>
            <a:pPr marL="0" indent="0">
              <a:buNone/>
            </a:pPr>
            <a:endParaRPr lang="fr-FR" dirty="0"/>
          </a:p>
          <a:p>
            <a:r>
              <a:rPr lang="fr-FR" dirty="0" smtClean="0"/>
              <a:t>L’attente incertaine et longue de la décision, qui plus est </a:t>
            </a:r>
            <a:r>
              <a:rPr lang="fr-FR" dirty="0" err="1" smtClean="0"/>
              <a:t>rejouable</a:t>
            </a:r>
            <a:r>
              <a:rPr lang="fr-FR" dirty="0" smtClean="0"/>
              <a:t> par département</a:t>
            </a:r>
          </a:p>
          <a:p>
            <a:endParaRPr lang="fr-FR" dirty="0"/>
          </a:p>
          <a:p>
            <a:r>
              <a:rPr lang="fr-FR" dirty="0" smtClean="0"/>
              <a:t>Les mineurs-majeurs </a:t>
            </a:r>
            <a:endParaRPr lang="fr-FR" dirty="0"/>
          </a:p>
        </p:txBody>
      </p:sp>
      <p:sp>
        <p:nvSpPr>
          <p:cNvPr id="4" name="Espace réservé du pied de page 3"/>
          <p:cNvSpPr>
            <a:spLocks noGrp="1"/>
          </p:cNvSpPr>
          <p:nvPr>
            <p:ph type="ftr" sz="quarter" idx="11"/>
          </p:nvPr>
        </p:nvSpPr>
        <p:spPr/>
        <p:txBody>
          <a:bodyPr/>
          <a:lstStyle/>
          <a:p>
            <a:r>
              <a:rPr lang="fr-FR" smtClean="0"/>
              <a:t>Chobeaux. Adolescence et errance. Nov 2023</a:t>
            </a:r>
            <a:endParaRPr lang="fr-FR"/>
          </a:p>
        </p:txBody>
      </p:sp>
      <p:sp>
        <p:nvSpPr>
          <p:cNvPr id="5" name="Espace réservé du numéro de diapositive 4"/>
          <p:cNvSpPr>
            <a:spLocks noGrp="1"/>
          </p:cNvSpPr>
          <p:nvPr>
            <p:ph type="sldNum" sz="quarter" idx="12"/>
          </p:nvPr>
        </p:nvSpPr>
        <p:spPr/>
        <p:txBody>
          <a:bodyPr/>
          <a:lstStyle/>
          <a:p>
            <a:fld id="{73FBF719-0C33-4F6D-98EB-FEDE64B8DC8A}" type="slidenum">
              <a:rPr lang="fr-FR" smtClean="0"/>
              <a:pPr/>
              <a:t>18</a:t>
            </a:fld>
            <a:endParaRPr lang="fr-FR"/>
          </a:p>
        </p:txBody>
      </p:sp>
    </p:spTree>
    <p:extLst>
      <p:ext uri="{BB962C8B-B14F-4D97-AF65-F5344CB8AC3E}">
        <p14:creationId xmlns:p14="http://schemas.microsoft.com/office/powerpoint/2010/main" val="3517901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442424"/>
          </a:xfrm>
        </p:spPr>
        <p:txBody>
          <a:bodyPr>
            <a:normAutofit/>
          </a:bodyPr>
          <a:lstStyle/>
          <a:p>
            <a:pPr algn="r"/>
            <a:r>
              <a:rPr lang="fr-FR" b="1" dirty="0" smtClean="0"/>
              <a:t>5- Les MENA</a:t>
            </a:r>
            <a:r>
              <a:rPr lang="fr-FR" b="1" smtClean="0"/>
              <a:t/>
            </a:r>
            <a:br>
              <a:rPr lang="fr-FR" b="1" smtClean="0"/>
            </a:br>
            <a:r>
              <a:rPr lang="fr-FR" sz="3100" b="1" i="1" smtClean="0"/>
              <a:t>5-3 </a:t>
            </a:r>
            <a:r>
              <a:rPr lang="fr-FR" sz="3100" b="1" i="1" dirty="0" smtClean="0"/>
              <a:t>essentialisation/typologie</a:t>
            </a:r>
            <a:endParaRPr lang="fr-FR" sz="3100" b="1" i="1" dirty="0"/>
          </a:p>
        </p:txBody>
      </p:sp>
      <p:sp>
        <p:nvSpPr>
          <p:cNvPr id="3" name="Espace réservé du contenu 2"/>
          <p:cNvSpPr>
            <a:spLocks noGrp="1"/>
          </p:cNvSpPr>
          <p:nvPr>
            <p:ph idx="1"/>
          </p:nvPr>
        </p:nvSpPr>
        <p:spPr>
          <a:xfrm>
            <a:off x="457200" y="1700808"/>
            <a:ext cx="8229600" cy="4752528"/>
          </a:xfrm>
        </p:spPr>
        <p:txBody>
          <a:bodyPr>
            <a:normAutofit lnSpcReduction="10000"/>
          </a:bodyPr>
          <a:lstStyle/>
          <a:p>
            <a:pPr marL="0" indent="0">
              <a:buNone/>
            </a:pPr>
            <a:endParaRPr lang="fr-FR" dirty="0"/>
          </a:p>
          <a:p>
            <a:pPr marL="0" indent="0">
              <a:buNone/>
            </a:pPr>
            <a:r>
              <a:rPr lang="fr-FR" i="1" dirty="0" smtClean="0"/>
              <a:t>Angelina Etiemble et Omar </a:t>
            </a:r>
            <a:r>
              <a:rPr lang="fr-FR" i="1" dirty="0" err="1" smtClean="0"/>
              <a:t>Zanna</a:t>
            </a:r>
            <a:r>
              <a:rPr lang="fr-FR" i="1" dirty="0" smtClean="0"/>
              <a:t>, 2013 : </a:t>
            </a:r>
          </a:p>
          <a:p>
            <a:r>
              <a:rPr lang="fr-FR" dirty="0" smtClean="0"/>
              <a:t>Exilé (plus sociétal que politique)</a:t>
            </a:r>
          </a:p>
          <a:p>
            <a:r>
              <a:rPr lang="fr-FR" dirty="0" smtClean="0"/>
              <a:t>Mandaté  (travailleur, étudiant)</a:t>
            </a:r>
          </a:p>
          <a:p>
            <a:r>
              <a:rPr lang="fr-FR" dirty="0" smtClean="0"/>
              <a:t>Exploité (filles)</a:t>
            </a:r>
          </a:p>
          <a:p>
            <a:r>
              <a:rPr lang="fr-FR" dirty="0" smtClean="0"/>
              <a:t>Fugueur (primo, réitérant)</a:t>
            </a:r>
          </a:p>
          <a:p>
            <a:r>
              <a:rPr lang="fr-FR" dirty="0" smtClean="0"/>
              <a:t>Errant (dans la rue, de la rue)</a:t>
            </a:r>
          </a:p>
          <a:p>
            <a:r>
              <a:rPr lang="fr-FR" dirty="0" smtClean="0"/>
              <a:t>Rejoignant (envoyé, confié, successeur)</a:t>
            </a:r>
          </a:p>
          <a:p>
            <a:r>
              <a:rPr lang="fr-FR" dirty="0" smtClean="0"/>
              <a:t>Aspirant (quête personnelle)</a:t>
            </a:r>
          </a:p>
          <a:p>
            <a:pPr marL="0" indent="0" algn="r">
              <a:buNone/>
            </a:pPr>
            <a:r>
              <a:rPr lang="fr-FR" sz="2000" b="1" i="1" dirty="0">
                <a:solidFill>
                  <a:schemeClr val="accent2">
                    <a:lumMod val="75000"/>
                  </a:schemeClr>
                </a:solidFill>
              </a:rPr>
              <a:t>(https://www.infomie.net/IMG/pdf/synthese_-_actualisation_typologie_mie_2013-2.pdf)</a:t>
            </a:r>
          </a:p>
        </p:txBody>
      </p:sp>
      <p:sp>
        <p:nvSpPr>
          <p:cNvPr id="4" name="Espace réservé du pied de page 3"/>
          <p:cNvSpPr>
            <a:spLocks noGrp="1"/>
          </p:cNvSpPr>
          <p:nvPr>
            <p:ph type="ftr" sz="quarter" idx="11"/>
          </p:nvPr>
        </p:nvSpPr>
        <p:spPr/>
        <p:txBody>
          <a:bodyPr/>
          <a:lstStyle/>
          <a:p>
            <a:r>
              <a:rPr lang="fr-FR" smtClean="0"/>
              <a:t>Chobeaux. Adolescence et errance. Nov 2023</a:t>
            </a:r>
            <a:endParaRPr lang="fr-FR"/>
          </a:p>
        </p:txBody>
      </p:sp>
      <p:sp>
        <p:nvSpPr>
          <p:cNvPr id="5" name="Espace réservé du numéro de diapositive 4"/>
          <p:cNvSpPr>
            <a:spLocks noGrp="1"/>
          </p:cNvSpPr>
          <p:nvPr>
            <p:ph type="sldNum" sz="quarter" idx="12"/>
          </p:nvPr>
        </p:nvSpPr>
        <p:spPr/>
        <p:txBody>
          <a:bodyPr/>
          <a:lstStyle/>
          <a:p>
            <a:fld id="{73FBF719-0C33-4F6D-98EB-FEDE64B8DC8A}" type="slidenum">
              <a:rPr lang="fr-FR" smtClean="0"/>
              <a:pPr/>
              <a:t>19</a:t>
            </a:fld>
            <a:endParaRPr lang="fr-FR"/>
          </a:p>
        </p:txBody>
      </p:sp>
    </p:spTree>
    <p:extLst>
      <p:ext uri="{BB962C8B-B14F-4D97-AF65-F5344CB8AC3E}">
        <p14:creationId xmlns:p14="http://schemas.microsoft.com/office/powerpoint/2010/main" val="395175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80728"/>
          </a:xfrm>
        </p:spPr>
        <p:txBody>
          <a:bodyPr>
            <a:normAutofit/>
          </a:bodyPr>
          <a:lstStyle/>
          <a:p>
            <a:pPr algn="r"/>
            <a:r>
              <a:rPr lang="fr-FR" sz="4400" b="1" dirty="0" smtClean="0"/>
              <a:t>Plan</a:t>
            </a:r>
            <a:endParaRPr lang="fr-FR" sz="4400" b="1" dirty="0"/>
          </a:p>
        </p:txBody>
      </p:sp>
      <p:sp>
        <p:nvSpPr>
          <p:cNvPr id="3" name="Espace réservé du contenu 2"/>
          <p:cNvSpPr>
            <a:spLocks noGrp="1"/>
          </p:cNvSpPr>
          <p:nvPr>
            <p:ph idx="1"/>
          </p:nvPr>
        </p:nvSpPr>
        <p:spPr>
          <a:xfrm>
            <a:off x="457200" y="1124744"/>
            <a:ext cx="8229600" cy="5199856"/>
          </a:xfrm>
        </p:spPr>
        <p:txBody>
          <a:bodyPr>
            <a:noAutofit/>
          </a:bodyPr>
          <a:lstStyle/>
          <a:p>
            <a:pPr>
              <a:buNone/>
            </a:pPr>
            <a:r>
              <a:rPr lang="fr-FR" sz="2800" dirty="0" smtClean="0"/>
              <a:t>Introduction</a:t>
            </a:r>
          </a:p>
          <a:p>
            <a:pPr>
              <a:buNone/>
            </a:pPr>
            <a:r>
              <a:rPr lang="fr-FR" sz="2800" dirty="0" smtClean="0"/>
              <a:t>1- De qui parle-ton ? Vocabulaire, chiffres</a:t>
            </a:r>
          </a:p>
          <a:p>
            <a:pPr>
              <a:buNone/>
            </a:pPr>
            <a:r>
              <a:rPr lang="fr-FR" sz="2800" dirty="0" smtClean="0"/>
              <a:t>2- Définir : éléments constitutifs complémentaires</a:t>
            </a:r>
          </a:p>
          <a:p>
            <a:pPr>
              <a:buNone/>
            </a:pPr>
            <a:r>
              <a:rPr lang="fr-FR" sz="2800" dirty="0" smtClean="0"/>
              <a:t>3- Une histoire de France : la fabrique nationale de l’errance</a:t>
            </a:r>
          </a:p>
          <a:p>
            <a:pPr>
              <a:buNone/>
            </a:pPr>
            <a:r>
              <a:rPr lang="fr-FR" sz="2800" dirty="0" smtClean="0"/>
              <a:t>4- Une vie d’errance française</a:t>
            </a:r>
          </a:p>
          <a:p>
            <a:pPr>
              <a:buNone/>
            </a:pPr>
            <a:r>
              <a:rPr lang="fr-FR" sz="2800" dirty="0" smtClean="0"/>
              <a:t>5- Les Mineurs Etrangers Non Accompagnés</a:t>
            </a:r>
          </a:p>
          <a:p>
            <a:pPr>
              <a:buNone/>
            </a:pPr>
            <a:r>
              <a:rPr lang="fr-FR" sz="2800" dirty="0" smtClean="0"/>
              <a:t>6- La pensée publique sur l’errance : normes implicites, représentations</a:t>
            </a:r>
          </a:p>
          <a:p>
            <a:pPr>
              <a:buNone/>
            </a:pPr>
            <a:r>
              <a:rPr lang="fr-FR" sz="2800" dirty="0" smtClean="0"/>
              <a:t>7-  Des réponses en cours : attentions et décisions  politiques, pratiques de terrain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296144"/>
          </a:xfrm>
        </p:spPr>
        <p:txBody>
          <a:bodyPr>
            <a:normAutofit fontScale="90000"/>
          </a:bodyPr>
          <a:lstStyle/>
          <a:p>
            <a:pPr algn="r"/>
            <a:r>
              <a:rPr lang="fr-FR" b="1" dirty="0" smtClean="0"/>
              <a:t>6- La pensée publique</a:t>
            </a:r>
            <a:br>
              <a:rPr lang="fr-FR" b="1" dirty="0" smtClean="0"/>
            </a:br>
            <a:r>
              <a:rPr lang="fr-FR" sz="4000" b="1" i="1" dirty="0" smtClean="0"/>
              <a:t>6-1 les normes implicites de l’insertion</a:t>
            </a:r>
            <a:endParaRPr lang="fr-FR" sz="4000" b="1" i="1" dirty="0"/>
          </a:p>
        </p:txBody>
      </p:sp>
      <p:sp>
        <p:nvSpPr>
          <p:cNvPr id="3" name="Espace réservé du contenu 2"/>
          <p:cNvSpPr>
            <a:spLocks noGrp="1"/>
          </p:cNvSpPr>
          <p:nvPr>
            <p:ph idx="1"/>
          </p:nvPr>
        </p:nvSpPr>
        <p:spPr>
          <a:xfrm>
            <a:off x="395536" y="1700808"/>
            <a:ext cx="8229600" cy="4218832"/>
          </a:xfrm>
        </p:spPr>
        <p:txBody>
          <a:bodyPr>
            <a:noAutofit/>
          </a:bodyPr>
          <a:lstStyle/>
          <a:p>
            <a:pPr>
              <a:buNone/>
            </a:pPr>
            <a:r>
              <a:rPr lang="fr-FR" sz="2800" dirty="0" smtClean="0"/>
              <a:t>Représentations sociales et culturelles du travail</a:t>
            </a:r>
            <a:r>
              <a:rPr lang="fr-FR" sz="2800" dirty="0"/>
              <a:t>/</a:t>
            </a:r>
            <a:r>
              <a:rPr lang="fr-FR" sz="2800" dirty="0" smtClean="0"/>
              <a:t>chômage de masse/autres normes</a:t>
            </a:r>
          </a:p>
          <a:p>
            <a:pPr>
              <a:buNone/>
            </a:pPr>
            <a:r>
              <a:rPr lang="fr-FR" sz="2800" dirty="0" smtClean="0"/>
              <a:t>Représentations sociales et culturelles du logement/absence de logements/autres normes </a:t>
            </a:r>
          </a:p>
          <a:p>
            <a:pPr>
              <a:buNone/>
            </a:pPr>
            <a:r>
              <a:rPr lang="fr-FR" sz="2800" dirty="0" smtClean="0"/>
              <a:t>Représentations sociales et culturelles de la famille/ </a:t>
            </a:r>
            <a:r>
              <a:rPr lang="fr-FR" sz="2800" dirty="0" smtClean="0"/>
              <a:t>réalités statistiques/autres </a:t>
            </a:r>
            <a:r>
              <a:rPr lang="fr-FR" sz="2800" dirty="0" smtClean="0"/>
              <a:t>normes</a:t>
            </a:r>
          </a:p>
          <a:p>
            <a:pPr>
              <a:buNone/>
            </a:pPr>
            <a:r>
              <a:rPr lang="fr-FR" sz="2800" dirty="0" smtClean="0"/>
              <a:t>L’imaginaire d’une progression positive et linaire de l’insertion</a:t>
            </a:r>
          </a:p>
          <a:p>
            <a:pPr>
              <a:buNone/>
            </a:pPr>
            <a:r>
              <a:rPr lang="fr-FR" sz="2800" dirty="0" smtClean="0"/>
              <a:t>Un enfant/mineur doit aller à l’école</a:t>
            </a:r>
          </a:p>
          <a:p>
            <a:pPr>
              <a:buNone/>
            </a:pPr>
            <a:endParaRPr lang="fr-FR" sz="2800" dirty="0" smtClean="0"/>
          </a:p>
          <a:p>
            <a:pPr>
              <a:buNone/>
            </a:pPr>
            <a:endParaRPr lang="fr-FR" sz="2800" dirty="0" smtClean="0"/>
          </a:p>
          <a:p>
            <a:endParaRPr lang="fr-FR" sz="2800" dirty="0" smtClean="0"/>
          </a:p>
          <a:p>
            <a:pPr>
              <a:buNone/>
            </a:pPr>
            <a:endParaRPr lang="fr-FR" sz="2800" dirty="0"/>
          </a:p>
        </p:txBody>
      </p:sp>
    </p:spTree>
    <p:extLst>
      <p:ext uri="{BB962C8B-B14F-4D97-AF65-F5344CB8AC3E}">
        <p14:creationId xmlns:p14="http://schemas.microsoft.com/office/powerpoint/2010/main" val="372937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71570"/>
          </a:xfrm>
        </p:spPr>
        <p:txBody>
          <a:bodyPr>
            <a:normAutofit fontScale="90000"/>
          </a:bodyPr>
          <a:lstStyle/>
          <a:p>
            <a:pPr algn="r"/>
            <a:r>
              <a:rPr lang="fr-FR" b="1" dirty="0" smtClean="0"/>
              <a:t>6- La pensée publique</a:t>
            </a:r>
            <a:br>
              <a:rPr lang="fr-FR" b="1" dirty="0" smtClean="0"/>
            </a:br>
            <a:r>
              <a:rPr lang="fr-FR" sz="4000" b="1" i="1" dirty="0" smtClean="0"/>
              <a:t>6-2 les normes implicites du travail social</a:t>
            </a:r>
            <a:endParaRPr lang="fr-FR" sz="4000" b="1" i="1" dirty="0"/>
          </a:p>
        </p:txBody>
      </p:sp>
      <p:sp>
        <p:nvSpPr>
          <p:cNvPr id="3" name="Espace réservé du contenu 2"/>
          <p:cNvSpPr>
            <a:spLocks noGrp="1"/>
          </p:cNvSpPr>
          <p:nvPr>
            <p:ph idx="1"/>
          </p:nvPr>
        </p:nvSpPr>
        <p:spPr>
          <a:xfrm>
            <a:off x="457200" y="1556792"/>
            <a:ext cx="8229600" cy="4752528"/>
          </a:xfrm>
        </p:spPr>
        <p:txBody>
          <a:bodyPr>
            <a:normAutofit fontScale="62500" lnSpcReduction="20000"/>
          </a:bodyPr>
          <a:lstStyle/>
          <a:p>
            <a:pPr>
              <a:buNone/>
            </a:pPr>
            <a:r>
              <a:rPr lang="fr-FR" sz="2800" b="1" dirty="0" smtClean="0"/>
              <a:t>Durée</a:t>
            </a:r>
          </a:p>
          <a:p>
            <a:pPr>
              <a:buNone/>
            </a:pPr>
            <a:r>
              <a:rPr lang="fr-FR" sz="2800" dirty="0" smtClean="0"/>
              <a:t>		- légitime : action longue, complexe</a:t>
            </a:r>
          </a:p>
          <a:p>
            <a:pPr>
              <a:buNone/>
            </a:pPr>
            <a:r>
              <a:rPr lang="fr-FR" sz="2800" dirty="0" smtClean="0"/>
              <a:t>		- mais : quid des discontinuités ?</a:t>
            </a:r>
          </a:p>
          <a:p>
            <a:pPr>
              <a:buNone/>
            </a:pPr>
            <a:r>
              <a:rPr lang="fr-FR" sz="2800" b="1" dirty="0" smtClean="0"/>
              <a:t>Demande</a:t>
            </a:r>
          </a:p>
          <a:p>
            <a:pPr lvl="2">
              <a:buNone/>
            </a:pPr>
            <a:r>
              <a:rPr lang="fr-FR" sz="2800" dirty="0" smtClean="0"/>
              <a:t>	- légitime : non obligation sauf si…</a:t>
            </a:r>
          </a:p>
          <a:p>
            <a:pPr lvl="2">
              <a:buNone/>
            </a:pPr>
            <a:r>
              <a:rPr lang="fr-FR" sz="2800" dirty="0" smtClean="0"/>
              <a:t>	- mais : la non-demande, la demande stéréotypée, la demande de ne rien changer ?</a:t>
            </a:r>
          </a:p>
          <a:p>
            <a:pPr>
              <a:buNone/>
            </a:pPr>
            <a:r>
              <a:rPr lang="fr-FR" sz="2800" b="1" dirty="0" smtClean="0"/>
              <a:t>Projet</a:t>
            </a:r>
          </a:p>
          <a:p>
            <a:pPr>
              <a:buNone/>
            </a:pPr>
            <a:r>
              <a:rPr lang="fr-FR" sz="2800" dirty="0" smtClean="0"/>
              <a:t>		- légitime : la prise de responsabilité</a:t>
            </a:r>
          </a:p>
          <a:p>
            <a:pPr>
              <a:buNone/>
            </a:pPr>
            <a:r>
              <a:rPr lang="fr-FR" sz="2800" dirty="0" smtClean="0"/>
              <a:t>		- mais : et le projet hors norme ou semblant irréaliste ?</a:t>
            </a:r>
          </a:p>
          <a:p>
            <a:pPr>
              <a:buNone/>
            </a:pPr>
            <a:endParaRPr lang="fr-FR" sz="2800" dirty="0"/>
          </a:p>
          <a:p>
            <a:pPr>
              <a:buNone/>
            </a:pPr>
            <a:r>
              <a:rPr lang="fr-FR" sz="2800" b="1" dirty="0" smtClean="0"/>
              <a:t>Contrat</a:t>
            </a:r>
          </a:p>
          <a:p>
            <a:pPr>
              <a:buNone/>
            </a:pPr>
            <a:r>
              <a:rPr lang="fr-FR" sz="2800" dirty="0"/>
              <a:t>	</a:t>
            </a:r>
            <a:r>
              <a:rPr lang="fr-FR" sz="2800" dirty="0" smtClean="0"/>
              <a:t>	- inégalitaire et contraint</a:t>
            </a:r>
          </a:p>
          <a:p>
            <a:pPr>
              <a:buNone/>
            </a:pPr>
            <a:r>
              <a:rPr lang="fr-FR" sz="2800" dirty="0" smtClean="0"/>
              <a:t>		- contrat ou </a:t>
            </a:r>
            <a:r>
              <a:rPr lang="fr-FR" sz="2800" dirty="0" smtClean="0"/>
              <a:t>mission/solidarité </a:t>
            </a:r>
            <a:r>
              <a:rPr lang="fr-FR" sz="2800" dirty="0" smtClean="0"/>
              <a:t>?</a:t>
            </a:r>
          </a:p>
          <a:p>
            <a:pPr>
              <a:buNone/>
            </a:pPr>
            <a:r>
              <a:rPr lang="fr-FR" sz="2800" dirty="0" smtClean="0"/>
              <a:t> </a:t>
            </a:r>
          </a:p>
          <a:p>
            <a:pPr algn="ctr">
              <a:buNone/>
            </a:pPr>
            <a:r>
              <a:rPr lang="fr-FR" sz="2800" b="1" i="1" dirty="0" smtClean="0"/>
              <a:t>Que faire de l’incapacité psychique/anesthésie psychique à (se) projeter ?</a:t>
            </a:r>
          </a:p>
          <a:p>
            <a:pPr>
              <a:buNone/>
            </a:pPr>
            <a:endParaRPr lang="fr-FR" sz="2800" dirty="0" smtClean="0"/>
          </a:p>
          <a:p>
            <a:endParaRPr lang="fr-FR"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214446"/>
          </a:xfrm>
        </p:spPr>
        <p:txBody>
          <a:bodyPr>
            <a:normAutofit fontScale="90000"/>
          </a:bodyPr>
          <a:lstStyle/>
          <a:p>
            <a:pPr algn="r"/>
            <a:r>
              <a:rPr lang="fr-FR" b="1" dirty="0" smtClean="0"/>
              <a:t>6- La pensée publique</a:t>
            </a:r>
            <a:br>
              <a:rPr lang="fr-FR" b="1" dirty="0" smtClean="0"/>
            </a:br>
            <a:r>
              <a:rPr lang="fr-FR" sz="4000" b="1" i="1" dirty="0" smtClean="0"/>
              <a:t>6-3 bons pauvres, mauvais pauvres</a:t>
            </a:r>
            <a:endParaRPr lang="fr-FR" sz="4000" b="1" i="1" dirty="0"/>
          </a:p>
        </p:txBody>
      </p:sp>
      <p:sp>
        <p:nvSpPr>
          <p:cNvPr id="3" name="Espace réservé du contenu 2"/>
          <p:cNvSpPr>
            <a:spLocks noGrp="1"/>
          </p:cNvSpPr>
          <p:nvPr>
            <p:ph idx="1"/>
          </p:nvPr>
        </p:nvSpPr>
        <p:spPr/>
        <p:txBody>
          <a:bodyPr>
            <a:normAutofit fontScale="92500" lnSpcReduction="10000"/>
          </a:bodyPr>
          <a:lstStyle/>
          <a:p>
            <a:pPr algn="just">
              <a:buNone/>
            </a:pPr>
            <a:r>
              <a:rPr lang="fr-FR" dirty="0" smtClean="0"/>
              <a:t> Bronislaw </a:t>
            </a:r>
            <a:r>
              <a:rPr lang="fr-FR" dirty="0" err="1" smtClean="0"/>
              <a:t>Geremek</a:t>
            </a:r>
            <a:r>
              <a:rPr lang="fr-FR" dirty="0" smtClean="0"/>
              <a:t>. </a:t>
            </a:r>
            <a:r>
              <a:rPr lang="fr-FR" i="1" dirty="0" smtClean="0"/>
              <a:t>La potence et la pitié. L’Europe et les pauvres du Moyen Age à nos jours</a:t>
            </a:r>
            <a:r>
              <a:rPr lang="fr-FR" dirty="0" smtClean="0"/>
              <a:t>.  Gallimard, 1987</a:t>
            </a:r>
          </a:p>
          <a:p>
            <a:pPr>
              <a:buNone/>
            </a:pPr>
            <a:endParaRPr lang="fr-FR" dirty="0" smtClean="0"/>
          </a:p>
          <a:p>
            <a:pPr>
              <a:buNone/>
            </a:pPr>
            <a:r>
              <a:rPr lang="fr-FR" b="1" u="sng" dirty="0" smtClean="0"/>
              <a:t>Les bons pauvres</a:t>
            </a:r>
            <a:r>
              <a:rPr lang="fr-FR" b="1" dirty="0" smtClean="0"/>
              <a:t>			</a:t>
            </a:r>
            <a:r>
              <a:rPr lang="fr-FR" b="1" u="sng" dirty="0" smtClean="0"/>
              <a:t>Les mauvais pauvres</a:t>
            </a:r>
          </a:p>
          <a:p>
            <a:pPr>
              <a:buNone/>
            </a:pPr>
            <a:r>
              <a:rPr lang="fr-FR" dirty="0" smtClean="0"/>
              <a:t>D’ici. Connus			D’ailleurs. Inconnus</a:t>
            </a:r>
          </a:p>
          <a:p>
            <a:pPr>
              <a:buNone/>
            </a:pPr>
            <a:r>
              <a:rPr lang="fr-FR" dirty="0" smtClean="0"/>
              <a:t>Respectueux				Sans respect</a:t>
            </a:r>
          </a:p>
          <a:p>
            <a:pPr>
              <a:buNone/>
            </a:pPr>
            <a:r>
              <a:rPr lang="fr-FR" dirty="0" smtClean="0"/>
              <a:t>Travailleurs				Paresseux</a:t>
            </a:r>
          </a:p>
          <a:p>
            <a:pPr>
              <a:buNone/>
            </a:pPr>
            <a:r>
              <a:rPr lang="fr-FR" dirty="0" smtClean="0"/>
              <a:t>Veulent s’intégrer			Ne font rien pour…</a:t>
            </a:r>
          </a:p>
          <a:p>
            <a:pPr>
              <a:buNone/>
            </a:pPr>
            <a:r>
              <a:rPr lang="fr-FR" dirty="0" smtClean="0"/>
              <a:t>Tempérants				Buveurs</a:t>
            </a:r>
          </a:p>
          <a:p>
            <a:pPr>
              <a:buNone/>
            </a:pPr>
            <a:r>
              <a:rPr lang="fr-FR" dirty="0" smtClean="0"/>
              <a:t>				</a:t>
            </a:r>
          </a:p>
          <a:p>
            <a:pPr algn="ctr">
              <a:buNone/>
            </a:pPr>
            <a:r>
              <a:rPr lang="fr-FR" b="1" i="1" dirty="0" smtClean="0"/>
              <a:t>Et aujourd’hui ?</a:t>
            </a:r>
          </a:p>
          <a:p>
            <a:pPr>
              <a:buNone/>
            </a:pPr>
            <a:endParaRPr lang="fr-FR" dirty="0" smtClean="0"/>
          </a:p>
          <a:p>
            <a:pPr>
              <a:buNone/>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b="1" dirty="0" smtClean="0"/>
              <a:t>7- Des réponses en cours </a:t>
            </a:r>
            <a:br>
              <a:rPr lang="fr-FR" b="1" dirty="0" smtClean="0"/>
            </a:br>
            <a:r>
              <a:rPr lang="fr-FR" sz="4000" b="1" i="1" dirty="0" smtClean="0"/>
              <a:t>7-1</a:t>
            </a:r>
            <a:r>
              <a:rPr lang="fr-FR" sz="1800" b="1" dirty="0" smtClean="0"/>
              <a:t> </a:t>
            </a:r>
            <a:r>
              <a:rPr lang="fr-FR" sz="4000" b="1" i="1" dirty="0" smtClean="0"/>
              <a:t>Que fait l’Etat social ?</a:t>
            </a:r>
            <a:endParaRPr lang="fr-FR" sz="4000" b="1" i="1" dirty="0"/>
          </a:p>
        </p:txBody>
      </p:sp>
      <p:sp>
        <p:nvSpPr>
          <p:cNvPr id="3" name="Espace réservé du contenu 2"/>
          <p:cNvSpPr>
            <a:spLocks noGrp="1"/>
          </p:cNvSpPr>
          <p:nvPr>
            <p:ph idx="1"/>
          </p:nvPr>
        </p:nvSpPr>
        <p:spPr>
          <a:xfrm>
            <a:off x="457200" y="1988840"/>
            <a:ext cx="8229600" cy="4032448"/>
          </a:xfrm>
        </p:spPr>
        <p:txBody>
          <a:bodyPr>
            <a:normAutofit fontScale="85000" lnSpcReduction="20000"/>
          </a:bodyPr>
          <a:lstStyle/>
          <a:p>
            <a:endParaRPr lang="fr-FR" dirty="0" smtClean="0"/>
          </a:p>
          <a:p>
            <a:r>
              <a:rPr lang="fr-FR" dirty="0" smtClean="0"/>
              <a:t>Lois de protection des mineurs, PMI, ASE, RSA…</a:t>
            </a:r>
          </a:p>
          <a:p>
            <a:r>
              <a:rPr lang="fr-FR" dirty="0" smtClean="0"/>
              <a:t>Rapports publics : ASE, </a:t>
            </a:r>
            <a:r>
              <a:rPr lang="fr-FR" dirty="0" smtClean="0"/>
              <a:t>Protection </a:t>
            </a:r>
            <a:r>
              <a:rPr lang="fr-FR" dirty="0" smtClean="0"/>
              <a:t>de l’enfance (Assemblée Nationale, CESE)</a:t>
            </a:r>
          </a:p>
          <a:p>
            <a:r>
              <a:rPr lang="fr-FR" dirty="0" smtClean="0"/>
              <a:t>DIHAL : Un chez-soi d’abord, villages d’insertion</a:t>
            </a:r>
          </a:p>
          <a:p>
            <a:r>
              <a:rPr lang="fr-FR" dirty="0" smtClean="0"/>
              <a:t>Secrétariat d’Etat à la protection de l’enfance : « Sortants d’ASE »</a:t>
            </a:r>
          </a:p>
          <a:p>
            <a:r>
              <a:rPr lang="fr-FR" dirty="0" smtClean="0"/>
              <a:t>DGCS : « Incasables », NEET</a:t>
            </a:r>
          </a:p>
          <a:p>
            <a:r>
              <a:rPr lang="fr-FR" dirty="0" smtClean="0"/>
              <a:t>MILDECA : Jobs à la journée (TAPAJ)</a:t>
            </a:r>
          </a:p>
          <a:p>
            <a:r>
              <a:rPr lang="fr-FR" dirty="0" smtClean="0"/>
              <a:t>Interministériel Pauvreté</a:t>
            </a:r>
          </a:p>
          <a:p>
            <a:r>
              <a:rPr lang="fr-FR" dirty="0" smtClean="0"/>
              <a:t>Circulaire </a:t>
            </a:r>
            <a:r>
              <a:rPr lang="fr-FR" dirty="0" err="1" smtClean="0"/>
              <a:t>Taubira</a:t>
            </a:r>
            <a:r>
              <a:rPr lang="fr-FR" dirty="0" smtClean="0"/>
              <a:t> MIE-MENA</a:t>
            </a:r>
          </a:p>
          <a:p>
            <a:r>
              <a:rPr lang="fr-FR" dirty="0" smtClean="0"/>
              <a:t>Contrat d’Engagement </a:t>
            </a:r>
            <a:r>
              <a:rPr lang="fr-FR" dirty="0" smtClean="0"/>
              <a:t>Jeune-Rupture</a:t>
            </a:r>
            <a:endParaRPr lang="fr-FR" dirty="0" smtClean="0"/>
          </a:p>
          <a:p>
            <a:r>
              <a:rPr lang="fr-FR" dirty="0" smtClean="0"/>
              <a:t>Accueils des mineurs en fugue (loi 2007)</a:t>
            </a:r>
          </a:p>
          <a:p>
            <a:endParaRPr lang="fr-FR" dirty="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500776"/>
          </a:xfrm>
        </p:spPr>
        <p:txBody>
          <a:bodyPr>
            <a:normAutofit/>
          </a:bodyPr>
          <a:lstStyle/>
          <a:p>
            <a:pPr algn="r"/>
            <a:r>
              <a:rPr lang="fr-FR" sz="4800" b="1" dirty="0" smtClean="0"/>
              <a:t>7- Des réponses en cours</a:t>
            </a:r>
            <a:r>
              <a:rPr lang="fr-FR" b="1" dirty="0" smtClean="0"/>
              <a:t/>
            </a:r>
            <a:br>
              <a:rPr lang="fr-FR" b="1" dirty="0" smtClean="0"/>
            </a:br>
            <a:r>
              <a:rPr lang="fr-FR" sz="3600" b="1" i="1" dirty="0" smtClean="0"/>
              <a:t>7-2 Faire balise, soutenir</a:t>
            </a:r>
            <a:endParaRPr lang="fr-FR" sz="3600" b="1" i="1" dirty="0"/>
          </a:p>
        </p:txBody>
      </p:sp>
      <p:sp>
        <p:nvSpPr>
          <p:cNvPr id="3" name="Espace réservé du contenu 2"/>
          <p:cNvSpPr>
            <a:spLocks noGrp="1"/>
          </p:cNvSpPr>
          <p:nvPr>
            <p:ph idx="1"/>
          </p:nvPr>
        </p:nvSpPr>
        <p:spPr>
          <a:xfrm>
            <a:off x="457200" y="2780928"/>
            <a:ext cx="8229600" cy="3168352"/>
          </a:xfrm>
        </p:spPr>
        <p:txBody>
          <a:bodyPr>
            <a:normAutofit/>
          </a:bodyPr>
          <a:lstStyle/>
          <a:p>
            <a:r>
              <a:rPr lang="fr-FR" sz="2800" dirty="0" smtClean="0"/>
              <a:t>Faire balise, être là : être repère et refuge durant les dérives initiales puis durant la lune de miel.</a:t>
            </a:r>
          </a:p>
          <a:p>
            <a:endParaRPr lang="fr-FR" sz="2800" dirty="0" smtClean="0"/>
          </a:p>
          <a:p>
            <a:r>
              <a:rPr lang="fr-FR" sz="2800" dirty="0" smtClean="0"/>
              <a:t>Soutenir : aider à vivre cette vie…</a:t>
            </a:r>
          </a:p>
          <a:p>
            <a:endParaRPr lang="fr-FR" sz="2800" dirty="0" smtClean="0"/>
          </a:p>
          <a:p>
            <a:r>
              <a:rPr lang="fr-FR" sz="2800" dirty="0" smtClean="0"/>
              <a:t>Tout ceci pour peu à peu gagner la confiance</a:t>
            </a:r>
          </a:p>
          <a:p>
            <a:pPr>
              <a:buNone/>
            </a:pPr>
            <a:endParaRPr lang="fr-FR" sz="2800" dirty="0" smtClean="0"/>
          </a:p>
        </p:txBody>
      </p:sp>
    </p:spTree>
    <p:extLst>
      <p:ext uri="{BB962C8B-B14F-4D97-AF65-F5344CB8AC3E}">
        <p14:creationId xmlns:p14="http://schemas.microsoft.com/office/powerpoint/2010/main" val="2406105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296144"/>
          </a:xfrm>
        </p:spPr>
        <p:txBody>
          <a:bodyPr>
            <a:normAutofit fontScale="90000"/>
          </a:bodyPr>
          <a:lstStyle/>
          <a:p>
            <a:pPr algn="r"/>
            <a:r>
              <a:rPr lang="fr-FR" sz="5300" b="1" dirty="0" smtClean="0"/>
              <a:t>7- Des réponses en cours</a:t>
            </a:r>
            <a:br>
              <a:rPr lang="fr-FR" sz="5300" b="1" dirty="0" smtClean="0"/>
            </a:br>
            <a:r>
              <a:rPr lang="fr-FR" sz="4000" b="1" i="1" dirty="0"/>
              <a:t>7</a:t>
            </a:r>
            <a:r>
              <a:rPr lang="fr-FR" sz="4000" b="1" i="1" dirty="0" smtClean="0"/>
              <a:t>-3 Aller vers et accueillir</a:t>
            </a:r>
            <a:endParaRPr lang="fr-FR" sz="4000" b="1" i="1" dirty="0"/>
          </a:p>
        </p:txBody>
      </p:sp>
      <p:sp>
        <p:nvSpPr>
          <p:cNvPr id="3" name="Espace réservé du contenu 2"/>
          <p:cNvSpPr>
            <a:spLocks noGrp="1"/>
          </p:cNvSpPr>
          <p:nvPr>
            <p:ph idx="1"/>
          </p:nvPr>
        </p:nvSpPr>
        <p:spPr>
          <a:xfrm>
            <a:off x="457200" y="1556792"/>
            <a:ext cx="8229600" cy="4752528"/>
          </a:xfrm>
        </p:spPr>
        <p:txBody>
          <a:bodyPr>
            <a:normAutofit fontScale="77500" lnSpcReduction="20000"/>
          </a:bodyPr>
          <a:lstStyle/>
          <a:p>
            <a:pPr>
              <a:buFontTx/>
              <a:buChar char="-"/>
            </a:pPr>
            <a:endParaRPr lang="fr-FR" dirty="0" smtClean="0"/>
          </a:p>
          <a:p>
            <a:pPr>
              <a:buFontTx/>
              <a:buChar char="-"/>
            </a:pPr>
            <a:r>
              <a:rPr lang="fr-FR" i="1" dirty="0" smtClean="0"/>
              <a:t>Out </a:t>
            </a:r>
            <a:r>
              <a:rPr lang="fr-FR" i="1" dirty="0" err="1" smtClean="0"/>
              <a:t>reaching</a:t>
            </a:r>
            <a:r>
              <a:rPr lang="fr-FR" i="1" dirty="0" smtClean="0"/>
              <a:t>/Aller vers </a:t>
            </a:r>
            <a:r>
              <a:rPr lang="fr-FR" dirty="0" smtClean="0"/>
              <a:t>: espaces publics (rue, gares routières…), espaces de passage (trains), squats, zones </a:t>
            </a:r>
            <a:r>
              <a:rPr lang="fr-FR" i="1" dirty="0" smtClean="0"/>
              <a:t>off </a:t>
            </a:r>
            <a:r>
              <a:rPr lang="fr-FR" dirty="0" smtClean="0"/>
              <a:t>des fêtes et festivals, périphérie des établissements scolaires…</a:t>
            </a:r>
          </a:p>
          <a:p>
            <a:pPr>
              <a:buFontTx/>
              <a:buChar char="-"/>
            </a:pPr>
            <a:endParaRPr lang="fr-FR" dirty="0" smtClean="0"/>
          </a:p>
          <a:p>
            <a:pPr>
              <a:buFontTx/>
              <a:buChar char="-"/>
            </a:pPr>
            <a:r>
              <a:rPr lang="fr-FR" dirty="0" smtClean="0"/>
              <a:t>Accueils de jour, accueils de nuit : « à bas seuil d’exigence », « inconditionnels ». Même pour les mineurs !</a:t>
            </a:r>
          </a:p>
          <a:p>
            <a:pPr>
              <a:buFontTx/>
              <a:buChar char="-"/>
            </a:pPr>
            <a:endParaRPr lang="fr-FR" dirty="0" smtClean="0"/>
          </a:p>
          <a:p>
            <a:pPr>
              <a:buFontTx/>
              <a:buChar char="-"/>
            </a:pPr>
            <a:r>
              <a:rPr lang="fr-FR" dirty="0" smtClean="0"/>
              <a:t>Espaces d’accueil et de parole pour ados se questionnant ou plus ou moins chancelants : PAEJ, CJC, MDA, Prévention Spécialisée…</a:t>
            </a:r>
          </a:p>
          <a:p>
            <a:pPr>
              <a:buNone/>
            </a:pPr>
            <a:endParaRPr lang="fr-FR" dirty="0" smtClean="0"/>
          </a:p>
          <a:p>
            <a:pPr>
              <a:buFontTx/>
              <a:buChar char="-"/>
            </a:pPr>
            <a:r>
              <a:rPr lang="fr-FR" dirty="0" smtClean="0"/>
              <a:t>Quelques espaces d’accueils et d’hébergements inconditionnels pour des mineurs en fugues</a:t>
            </a:r>
          </a:p>
          <a:p>
            <a:pPr>
              <a:buFontTx/>
              <a:buChar char="-"/>
            </a:pPr>
            <a:endParaRPr lang="fr-FR" dirty="0"/>
          </a:p>
          <a:p>
            <a:pPr algn="ctr">
              <a:buFontTx/>
              <a:buChar char="-"/>
            </a:pPr>
            <a:r>
              <a:rPr lang="fr-FR" sz="3100" b="1" i="1" dirty="0" smtClean="0"/>
              <a:t>Des réponses de qualité, connues, solides…</a:t>
            </a:r>
          </a:p>
          <a:p>
            <a:pPr algn="ctr">
              <a:buFontTx/>
              <a:buChar char="-"/>
            </a:pPr>
            <a:r>
              <a:rPr lang="fr-FR" sz="3100" b="1" i="1" dirty="0" smtClean="0"/>
              <a:t>mais largement insuffisantes quantitativement </a:t>
            </a:r>
          </a:p>
          <a:p>
            <a:pPr>
              <a:buFontTx/>
              <a:buChar char="-"/>
            </a:pPr>
            <a:endParaRPr lang="fr-FR" dirty="0" smtClean="0"/>
          </a:p>
          <a:p>
            <a:pPr>
              <a:buFontTx/>
              <a:buChar char="-"/>
            </a:pPr>
            <a:endParaRPr lang="fr-FR" dirty="0" smtClean="0"/>
          </a:p>
          <a:p>
            <a:pPr>
              <a:buFontTx/>
              <a:buChar char="-"/>
            </a:pPr>
            <a:endParaRPr lang="fr-FR" dirty="0" smtClean="0"/>
          </a:p>
          <a:p>
            <a:pPr>
              <a:buNone/>
            </a:pPr>
            <a:endParaRPr lang="fr-FR" dirty="0"/>
          </a:p>
        </p:txBody>
      </p:sp>
    </p:spTree>
    <p:extLst>
      <p:ext uri="{BB962C8B-B14F-4D97-AF65-F5344CB8AC3E}">
        <p14:creationId xmlns:p14="http://schemas.microsoft.com/office/powerpoint/2010/main" val="1687825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29600" cy="1143000"/>
          </a:xfrm>
        </p:spPr>
        <p:txBody>
          <a:bodyPr>
            <a:normAutofit fontScale="90000"/>
          </a:bodyPr>
          <a:lstStyle/>
          <a:p>
            <a:pPr algn="r"/>
            <a:r>
              <a:rPr lang="fr-FR" b="1" dirty="0" smtClean="0"/>
              <a:t>7- Des réponses en cours</a:t>
            </a:r>
            <a:br>
              <a:rPr lang="fr-FR" b="1" dirty="0" smtClean="0"/>
            </a:br>
            <a:r>
              <a:rPr lang="fr-FR" sz="3600" b="1" i="1" dirty="0"/>
              <a:t>7</a:t>
            </a:r>
            <a:r>
              <a:rPr lang="fr-FR" sz="3600" b="1" i="1" dirty="0" smtClean="0"/>
              <a:t>-4 quand viennent les vraies questions</a:t>
            </a:r>
            <a:endParaRPr lang="fr-FR" sz="3600" b="1" i="1" dirty="0"/>
          </a:p>
        </p:txBody>
      </p:sp>
      <p:sp>
        <p:nvSpPr>
          <p:cNvPr id="3" name="Espace réservé du contenu 2"/>
          <p:cNvSpPr>
            <a:spLocks noGrp="1"/>
          </p:cNvSpPr>
          <p:nvPr>
            <p:ph idx="1"/>
          </p:nvPr>
        </p:nvSpPr>
        <p:spPr>
          <a:xfrm>
            <a:off x="467544" y="2132856"/>
            <a:ext cx="8229600" cy="3672408"/>
          </a:xfrm>
        </p:spPr>
        <p:txBody>
          <a:bodyPr>
            <a:normAutofit fontScale="77500" lnSpcReduction="20000"/>
          </a:bodyPr>
          <a:lstStyle/>
          <a:p>
            <a:pPr>
              <a:buNone/>
            </a:pPr>
            <a:endParaRPr lang="fr-FR" dirty="0" smtClean="0"/>
          </a:p>
          <a:p>
            <a:r>
              <a:rPr lang="fr-FR" sz="3200" dirty="0" smtClean="0"/>
              <a:t>Le passage de la demande  d’aide pour vivre cette vie là (ouvrir un squat, aménager un camion…)…</a:t>
            </a:r>
          </a:p>
          <a:p>
            <a:endParaRPr lang="fr-FR" sz="3200" dirty="0" smtClean="0"/>
          </a:p>
          <a:p>
            <a:r>
              <a:rPr lang="fr-FR" sz="3200" dirty="0" smtClean="0"/>
              <a:t>… à la demande d’aide à vivre pour soi (prendre en charge les effets d’un virus, dépendances, projets d’avenir)</a:t>
            </a:r>
          </a:p>
          <a:p>
            <a:pPr>
              <a:buNone/>
            </a:pPr>
            <a:endParaRPr lang="fr-FR" sz="3200" dirty="0" smtClean="0"/>
          </a:p>
          <a:p>
            <a:pPr algn="ctr">
              <a:buNone/>
            </a:pPr>
            <a:r>
              <a:rPr lang="fr-FR" sz="3200" b="1" i="1" dirty="0" smtClean="0"/>
              <a:t>Mais avec des déficits, des déficiences acquises, dans un monde de la performance et de l’autonomie… quelle place possible ?</a:t>
            </a:r>
            <a:endParaRPr lang="fr-FR" b="1" i="1" dirty="0"/>
          </a:p>
        </p:txBody>
      </p:sp>
    </p:spTree>
    <p:extLst>
      <p:ext uri="{BB962C8B-B14F-4D97-AF65-F5344CB8AC3E}">
        <p14:creationId xmlns:p14="http://schemas.microsoft.com/office/powerpoint/2010/main" val="3765779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b="1" dirty="0" smtClean="0"/>
              <a:t>7- Des Réponses en cours</a:t>
            </a:r>
            <a:br>
              <a:rPr lang="fr-FR" b="1" dirty="0" smtClean="0"/>
            </a:br>
            <a:r>
              <a:rPr lang="fr-FR" sz="4000" b="1" i="1" dirty="0" smtClean="0"/>
              <a:t>7-5 handicap psychique ?</a:t>
            </a:r>
            <a:endParaRPr lang="fr-FR" sz="4000" b="1" i="1" dirty="0"/>
          </a:p>
        </p:txBody>
      </p:sp>
      <p:sp>
        <p:nvSpPr>
          <p:cNvPr id="3" name="Espace réservé du contenu 2"/>
          <p:cNvSpPr>
            <a:spLocks noGrp="1"/>
          </p:cNvSpPr>
          <p:nvPr>
            <p:ph idx="1"/>
          </p:nvPr>
        </p:nvSpPr>
        <p:spPr>
          <a:xfrm>
            <a:off x="457200" y="2348880"/>
            <a:ext cx="8229600" cy="3975720"/>
          </a:xfrm>
        </p:spPr>
        <p:txBody>
          <a:bodyPr/>
          <a:lstStyle/>
          <a:p>
            <a:pPr algn="just"/>
            <a:r>
              <a:rPr lang="fr-FR" dirty="0"/>
              <a:t>L</a:t>
            </a:r>
            <a:r>
              <a:rPr lang="fr-FR" dirty="0" smtClean="0"/>
              <a:t>oi </a:t>
            </a:r>
            <a:r>
              <a:rPr lang="fr-FR" dirty="0"/>
              <a:t>du 11 février </a:t>
            </a:r>
            <a:r>
              <a:rPr lang="fr-FR" dirty="0" smtClean="0"/>
              <a:t>2005 : </a:t>
            </a:r>
            <a:r>
              <a:rPr lang="fr-FR" dirty="0"/>
              <a:t>"</a:t>
            </a:r>
            <a:r>
              <a:rPr lang="fr-FR" i="1" dirty="0"/>
              <a:t>constitue un handicap toute limitation d’activité ou restriction de participation à la vie en société subie dans son environnement par une personne en raison d’une altération substantielle, durable ou définitive d’une ou plusieurs fonctions physiques, sensorielles, mentales, cognitives ou psychiques, d'un polyhandicap ou d'un trouble de santé invalidant</a:t>
            </a:r>
            <a:r>
              <a:rPr lang="fr-FR" dirty="0"/>
              <a:t>".</a:t>
            </a:r>
          </a:p>
          <a:p>
            <a:pPr marL="0" indent="0">
              <a:buNone/>
            </a:pPr>
            <a:r>
              <a:rPr lang="fr-FR" dirty="0"/>
              <a:t> </a:t>
            </a:r>
          </a:p>
          <a:p>
            <a:endParaRPr lang="fr-FR" dirty="0"/>
          </a:p>
        </p:txBody>
      </p:sp>
    </p:spTree>
    <p:extLst>
      <p:ext uri="{BB962C8B-B14F-4D97-AF65-F5344CB8AC3E}">
        <p14:creationId xmlns:p14="http://schemas.microsoft.com/office/powerpoint/2010/main" val="1029547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214446"/>
          </a:xfrm>
        </p:spPr>
        <p:txBody>
          <a:bodyPr/>
          <a:lstStyle/>
          <a:p>
            <a:pPr algn="r"/>
            <a:r>
              <a:rPr lang="fr-FR" b="1" dirty="0" smtClean="0"/>
              <a:t>Pour aller plus loin…</a:t>
            </a:r>
            <a:endParaRPr lang="fr-FR" b="1" dirty="0"/>
          </a:p>
        </p:txBody>
      </p:sp>
      <p:sp>
        <p:nvSpPr>
          <p:cNvPr id="3" name="Espace réservé du contenu 2"/>
          <p:cNvSpPr>
            <a:spLocks noGrp="1"/>
          </p:cNvSpPr>
          <p:nvPr>
            <p:ph idx="1"/>
          </p:nvPr>
        </p:nvSpPr>
        <p:spPr>
          <a:xfrm>
            <a:off x="457200" y="1772816"/>
            <a:ext cx="8229600" cy="4551784"/>
          </a:xfrm>
        </p:spPr>
        <p:txBody>
          <a:bodyPr>
            <a:normAutofit fontScale="92500" lnSpcReduction="10000"/>
          </a:bodyPr>
          <a:lstStyle/>
          <a:p>
            <a:pPr algn="ctr">
              <a:buNone/>
            </a:pPr>
            <a:r>
              <a:rPr lang="fr-FR" sz="3200" b="1" dirty="0" smtClean="0">
                <a:solidFill>
                  <a:srgbClr val="FF0000"/>
                </a:solidFill>
              </a:rPr>
              <a:t>jeunes-en-errance.cemea.asso.fr</a:t>
            </a:r>
          </a:p>
          <a:p>
            <a:pPr>
              <a:buNone/>
            </a:pPr>
            <a:r>
              <a:rPr lang="fr-FR" dirty="0" smtClean="0"/>
              <a:t>	les bulletins d’information du réseau « </a:t>
            </a:r>
            <a:r>
              <a:rPr lang="fr-FR" dirty="0"/>
              <a:t>J</a:t>
            </a:r>
            <a:r>
              <a:rPr lang="fr-FR" dirty="0" smtClean="0"/>
              <a:t>eunes en errance »</a:t>
            </a:r>
          </a:p>
          <a:p>
            <a:pPr>
              <a:buNone/>
            </a:pPr>
            <a:r>
              <a:rPr lang="fr-FR" dirty="0" smtClean="0"/>
              <a:t>	les actes des rencontres nationales annuelles du 	   réseau</a:t>
            </a:r>
          </a:p>
          <a:p>
            <a:pPr>
              <a:buNone/>
            </a:pPr>
            <a:r>
              <a:rPr lang="fr-FR" dirty="0" smtClean="0"/>
              <a:t>	une bibliographie à jour</a:t>
            </a:r>
          </a:p>
          <a:p>
            <a:pPr>
              <a:buNone/>
            </a:pPr>
            <a:r>
              <a:rPr lang="fr-FR" dirty="0" smtClean="0"/>
              <a:t>	les </a:t>
            </a:r>
            <a:r>
              <a:rPr lang="fr-FR" dirty="0"/>
              <a:t>coordonnées</a:t>
            </a:r>
            <a:r>
              <a:rPr lang="fr-FR" dirty="0" smtClean="0"/>
              <a:t> des équipes du réseau</a:t>
            </a:r>
          </a:p>
          <a:p>
            <a:pPr>
              <a:buNone/>
            </a:pPr>
            <a:r>
              <a:rPr lang="fr-FR" dirty="0" smtClean="0"/>
              <a:t>	des rapports publics, des recherches, des bilans d’actions, des mémoires professionnels et universitaires, des liens…</a:t>
            </a:r>
          </a:p>
          <a:p>
            <a:pPr algn="ctr">
              <a:buNone/>
            </a:pPr>
            <a:endParaRPr lang="fr-FR" dirty="0" smtClean="0"/>
          </a:p>
          <a:p>
            <a:pPr algn="ctr">
              <a:buNone/>
            </a:pPr>
            <a:r>
              <a:rPr lang="fr-FR" b="1" dirty="0" smtClean="0"/>
              <a:t>ET…</a:t>
            </a:r>
          </a:p>
          <a:p>
            <a:pPr algn="ctr">
              <a:buNone/>
            </a:pPr>
            <a:r>
              <a:rPr lang="fr-FR" dirty="0">
                <a:hlinkClick r:id="rId3"/>
              </a:rPr>
              <a:t>francois.chobeaux@cemea.asso.fr</a:t>
            </a:r>
            <a:endParaRPr lang="fr-FR" dirty="0"/>
          </a:p>
          <a:p>
            <a:pPr algn="ctr">
              <a:buNone/>
            </a:pPr>
            <a:endParaRPr lang="fr-FR" b="1" dirty="0" smtClean="0"/>
          </a:p>
          <a:p>
            <a:pPr algn="ctr">
              <a:buNone/>
            </a:pPr>
            <a:endParaRPr lang="fr-FR" dirty="0">
              <a:solidFill>
                <a:srgbClr val="FF0000"/>
              </a:solidFill>
            </a:endParaRPr>
          </a:p>
          <a:p>
            <a:pPr algn="ctr">
              <a:buNone/>
            </a:pPr>
            <a:endParaRPr lang="fr-FR" sz="3200" b="1" dirty="0" smtClean="0">
              <a:solidFill>
                <a:srgbClr val="FF0000"/>
              </a:solidFill>
            </a:endParaRPr>
          </a:p>
          <a:p>
            <a:pPr>
              <a:buNone/>
            </a:pPr>
            <a:endParaRPr lang="fr-FR" dirty="0" smtClean="0"/>
          </a:p>
          <a:p>
            <a:pPr>
              <a:buNone/>
            </a:pPr>
            <a:endParaRPr lang="fr-FR" dirty="0"/>
          </a:p>
        </p:txBody>
      </p:sp>
    </p:spTree>
    <p:extLst>
      <p:ext uri="{BB962C8B-B14F-4D97-AF65-F5344CB8AC3E}">
        <p14:creationId xmlns:p14="http://schemas.microsoft.com/office/powerpoint/2010/main" val="2592732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8640"/>
            <a:ext cx="8748464" cy="792088"/>
          </a:xfrm>
        </p:spPr>
        <p:txBody>
          <a:bodyPr>
            <a:normAutofit/>
          </a:bodyPr>
          <a:lstStyle/>
          <a:p>
            <a:pPr algn="r"/>
            <a:r>
              <a:rPr lang="fr-FR" sz="4400" b="1" dirty="0" smtClean="0"/>
              <a:t>Introduction </a:t>
            </a:r>
            <a:endParaRPr lang="fr-FR" sz="4400" b="1" dirty="0"/>
          </a:p>
        </p:txBody>
      </p:sp>
      <p:sp>
        <p:nvSpPr>
          <p:cNvPr id="3" name="Espace réservé du contenu 2"/>
          <p:cNvSpPr>
            <a:spLocks noGrp="1"/>
          </p:cNvSpPr>
          <p:nvPr>
            <p:ph idx="1"/>
          </p:nvPr>
        </p:nvSpPr>
        <p:spPr>
          <a:xfrm>
            <a:off x="467544" y="1196752"/>
            <a:ext cx="8229600" cy="5184576"/>
          </a:xfrm>
        </p:spPr>
        <p:txBody>
          <a:bodyPr>
            <a:normAutofit fontScale="55000" lnSpcReduction="20000"/>
          </a:bodyPr>
          <a:lstStyle/>
          <a:p>
            <a:pPr algn="ctr">
              <a:buNone/>
            </a:pPr>
            <a:r>
              <a:rPr lang="fr-FR" sz="3800" b="1" dirty="0" smtClean="0"/>
              <a:t>Comment traiter socialement et politiquement</a:t>
            </a:r>
          </a:p>
          <a:p>
            <a:pPr algn="ctr">
              <a:buNone/>
            </a:pPr>
            <a:r>
              <a:rPr lang="fr-FR" sz="3800" b="1" dirty="0" smtClean="0"/>
              <a:t>un objet flou ?</a:t>
            </a:r>
          </a:p>
          <a:p>
            <a:pPr algn="ctr">
              <a:buNone/>
            </a:pPr>
            <a:endParaRPr lang="fr-FR" sz="2900" b="1" dirty="0" smtClean="0"/>
          </a:p>
          <a:p>
            <a:pPr>
              <a:buNone/>
            </a:pPr>
            <a:r>
              <a:rPr lang="fr-FR" sz="2900" dirty="0" smtClean="0"/>
              <a:t>« </a:t>
            </a:r>
            <a:r>
              <a:rPr lang="fr-FR" sz="2900" i="1" dirty="0" smtClean="0"/>
              <a:t>Jeunes  en errance </a:t>
            </a:r>
            <a:r>
              <a:rPr lang="fr-FR" sz="2900" dirty="0" smtClean="0"/>
              <a:t>», « </a:t>
            </a:r>
            <a:r>
              <a:rPr lang="fr-FR" sz="2900" i="1" dirty="0" smtClean="0"/>
              <a:t>Jeunes de la rue </a:t>
            </a:r>
            <a:r>
              <a:rPr lang="fr-FR" sz="2900" dirty="0" smtClean="0"/>
              <a:t>» </a:t>
            </a:r>
            <a:r>
              <a:rPr lang="fr-FR" sz="2900" dirty="0" smtClean="0"/>
              <a:t>, </a:t>
            </a:r>
            <a:r>
              <a:rPr lang="fr-FR" sz="2900" i="1" dirty="0" smtClean="0"/>
              <a:t>MENA</a:t>
            </a:r>
            <a:r>
              <a:rPr lang="fr-FR" sz="2900" dirty="0" smtClean="0"/>
              <a:t> : </a:t>
            </a:r>
            <a:r>
              <a:rPr lang="fr-FR" sz="2900" dirty="0" smtClean="0"/>
              <a:t>un concept mou</a:t>
            </a:r>
          </a:p>
          <a:p>
            <a:r>
              <a:rPr lang="fr-FR" sz="2900" dirty="0" smtClean="0"/>
              <a:t> jeunes ?</a:t>
            </a:r>
          </a:p>
          <a:p>
            <a:r>
              <a:rPr lang="fr-FR" sz="2900" dirty="0" smtClean="0"/>
              <a:t> </a:t>
            </a:r>
            <a:r>
              <a:rPr lang="fr-FR" sz="2900" dirty="0" err="1" smtClean="0"/>
              <a:t>errance-s</a:t>
            </a:r>
            <a:r>
              <a:rPr lang="fr-FR" sz="2900" dirty="0" smtClean="0"/>
              <a:t> ?</a:t>
            </a:r>
          </a:p>
          <a:p>
            <a:r>
              <a:rPr lang="fr-FR" sz="2900" dirty="0" err="1"/>
              <a:t>d</a:t>
            </a:r>
            <a:r>
              <a:rPr lang="fr-FR" sz="2900" dirty="0" err="1" smtClean="0"/>
              <a:t>e-dans</a:t>
            </a:r>
            <a:r>
              <a:rPr lang="fr-FR" sz="2900" dirty="0" smtClean="0"/>
              <a:t> la </a:t>
            </a:r>
            <a:r>
              <a:rPr lang="fr-FR" sz="2900" dirty="0" smtClean="0"/>
              <a:t>rue</a:t>
            </a:r>
          </a:p>
          <a:p>
            <a:r>
              <a:rPr lang="fr-FR" sz="2900" dirty="0"/>
              <a:t>m</a:t>
            </a:r>
            <a:r>
              <a:rPr lang="fr-FR" sz="2900" dirty="0" smtClean="0"/>
              <a:t>ineur étranger </a:t>
            </a:r>
          </a:p>
          <a:p>
            <a:r>
              <a:rPr lang="fr-FR" sz="2900" dirty="0" smtClean="0"/>
              <a:t>non accompagné</a:t>
            </a:r>
            <a:endParaRPr lang="fr-FR" sz="2900" dirty="0" smtClean="0"/>
          </a:p>
          <a:p>
            <a:endParaRPr lang="fr-FR" sz="2900" dirty="0" smtClean="0"/>
          </a:p>
          <a:p>
            <a:pPr>
              <a:buNone/>
            </a:pPr>
            <a:r>
              <a:rPr lang="fr-FR" sz="2900" dirty="0" smtClean="0"/>
              <a:t>Avec </a:t>
            </a:r>
            <a:r>
              <a:rPr lang="fr-FR" sz="2900" dirty="0"/>
              <a:t>le risque de l’essentialisation : </a:t>
            </a:r>
            <a:r>
              <a:rPr lang="fr-FR" sz="2900" dirty="0" smtClean="0"/>
              <a:t>des </a:t>
            </a:r>
            <a:r>
              <a:rPr lang="fr-FR" sz="2900" dirty="0" err="1" smtClean="0"/>
              <a:t>individu-s</a:t>
            </a:r>
            <a:r>
              <a:rPr lang="fr-FR" sz="2900" dirty="0"/>
              <a:t>, ou </a:t>
            </a:r>
            <a:r>
              <a:rPr lang="fr-FR" sz="2900" dirty="0" smtClean="0"/>
              <a:t>une population </a:t>
            </a:r>
            <a:r>
              <a:rPr lang="fr-FR" sz="2900" dirty="0"/>
              <a:t>pseudo </a:t>
            </a:r>
            <a:r>
              <a:rPr lang="fr-FR" sz="2900" dirty="0" smtClean="0"/>
              <a:t>homogène ? Quand </a:t>
            </a:r>
            <a:r>
              <a:rPr lang="fr-FR" sz="2900" dirty="0"/>
              <a:t>on a dit « </a:t>
            </a:r>
            <a:r>
              <a:rPr lang="fr-FR" sz="2900" dirty="0" smtClean="0"/>
              <a:t>Jeunes </a:t>
            </a:r>
            <a:r>
              <a:rPr lang="fr-FR" sz="2900" dirty="0"/>
              <a:t>en </a:t>
            </a:r>
            <a:r>
              <a:rPr lang="fr-FR" sz="2900" dirty="0" smtClean="0"/>
              <a:t>errance/rue/MENA</a:t>
            </a:r>
            <a:r>
              <a:rPr lang="fr-FR" sz="2900" dirty="0"/>
              <a:t> » on a tout dit </a:t>
            </a:r>
            <a:r>
              <a:rPr lang="fr-FR" sz="2900" dirty="0" smtClean="0"/>
              <a:t>?</a:t>
            </a:r>
          </a:p>
          <a:p>
            <a:pPr>
              <a:buNone/>
            </a:pPr>
            <a:endParaRPr lang="fr-FR" sz="2900" dirty="0"/>
          </a:p>
          <a:p>
            <a:pPr>
              <a:buNone/>
            </a:pPr>
            <a:r>
              <a:rPr lang="fr-FR" sz="2900" dirty="0" smtClean="0"/>
              <a:t>Le poids des représentations culturelles et sociales de l’enfance, de la jeunesse, de l’exclusion, de la marginalité, de l’insertion normative</a:t>
            </a:r>
          </a:p>
          <a:p>
            <a:pPr>
              <a:buNone/>
            </a:pPr>
            <a:endParaRPr lang="fr-FR" sz="2900" dirty="0" smtClean="0"/>
          </a:p>
          <a:p>
            <a:pPr>
              <a:buNone/>
            </a:pPr>
            <a:r>
              <a:rPr lang="fr-FR" sz="2900" dirty="0" smtClean="0"/>
              <a:t>Le poids des approches publiques juxtaposées et non coordonnées</a:t>
            </a:r>
          </a:p>
          <a:p>
            <a:endParaRPr lang="fr-FR" sz="2900" dirty="0" smtClean="0"/>
          </a:p>
          <a:p>
            <a:pPr>
              <a:buNone/>
            </a:pPr>
            <a:r>
              <a:rPr lang="fr-FR" sz="2900" dirty="0" smtClean="0"/>
              <a:t>Donc des difficultés pour construire des politiques publiques  et proposer des réponses sociales adaptées et efficaces</a:t>
            </a:r>
          </a:p>
          <a:p>
            <a:pPr>
              <a:buNone/>
            </a:pPr>
            <a:endParaRPr lang="fr-FR" sz="2900" dirty="0"/>
          </a:p>
          <a:p>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224136"/>
          </a:xfrm>
        </p:spPr>
        <p:txBody>
          <a:bodyPr>
            <a:normAutofit fontScale="90000"/>
          </a:bodyPr>
          <a:lstStyle/>
          <a:p>
            <a:pPr algn="r"/>
            <a:r>
              <a:rPr lang="fr-FR" b="1" dirty="0" smtClean="0"/>
              <a:t>1- De qui parle-t-on ?</a:t>
            </a:r>
            <a:br>
              <a:rPr lang="fr-FR" b="1" dirty="0" smtClean="0"/>
            </a:br>
            <a:r>
              <a:rPr lang="fr-FR" sz="4000" b="1" i="1" dirty="0" smtClean="0"/>
              <a:t>1-1 ce qu’ils ne sont pas</a:t>
            </a:r>
            <a:endParaRPr lang="fr-FR" sz="4000" b="1" i="1" dirty="0"/>
          </a:p>
        </p:txBody>
      </p:sp>
      <p:sp>
        <p:nvSpPr>
          <p:cNvPr id="3" name="Espace réservé du contenu 2"/>
          <p:cNvSpPr>
            <a:spLocks noGrp="1"/>
          </p:cNvSpPr>
          <p:nvPr>
            <p:ph idx="1"/>
          </p:nvPr>
        </p:nvSpPr>
        <p:spPr>
          <a:xfrm>
            <a:off x="457200" y="1556792"/>
            <a:ext cx="8229600" cy="4767808"/>
          </a:xfrm>
        </p:spPr>
        <p:txBody>
          <a:bodyPr>
            <a:noAutofit/>
          </a:bodyPr>
          <a:lstStyle/>
          <a:p>
            <a:r>
              <a:rPr lang="fr-FR" sz="2400" dirty="0"/>
              <a:t>L</a:t>
            </a:r>
            <a:r>
              <a:rPr lang="fr-FR" sz="2400" dirty="0" smtClean="0"/>
              <a:t>es nomades : Sami, Peuls, Touaregs, Gens du voyage , Irish </a:t>
            </a:r>
            <a:r>
              <a:rPr lang="fr-FR" sz="2400" dirty="0" err="1" smtClean="0"/>
              <a:t>travellers</a:t>
            </a:r>
            <a:r>
              <a:rPr lang="fr-FR" sz="2400" dirty="0" smtClean="0"/>
              <a:t>... Ils habitent un territoire maitrisé en s’y déplaçant… tant qu’ils le peuvent. </a:t>
            </a:r>
          </a:p>
          <a:p>
            <a:r>
              <a:rPr lang="fr-FR" sz="2400" dirty="0" smtClean="0"/>
              <a:t>Les travailleurs mobiles : hier colporteurs et ramoneurs, aujourd’hui grands chantiers et saisonniers</a:t>
            </a:r>
          </a:p>
          <a:p>
            <a:r>
              <a:rPr lang="fr-FR" sz="2400" dirty="0" smtClean="0"/>
              <a:t>Les pillards : hier « Grandes compagnies », armées des gueux, aujourd’hui </a:t>
            </a:r>
            <a:r>
              <a:rPr lang="fr-FR" sz="2400" dirty="0" smtClean="0"/>
              <a:t>en Afrique les coupeurs </a:t>
            </a:r>
            <a:r>
              <a:rPr lang="fr-FR" sz="2400" dirty="0" smtClean="0"/>
              <a:t>de routes</a:t>
            </a:r>
          </a:p>
          <a:p>
            <a:r>
              <a:rPr lang="fr-FR" sz="2400" dirty="0" smtClean="0"/>
              <a:t>Les marginaux urbains : François Villon, Apaches 19</a:t>
            </a:r>
            <a:r>
              <a:rPr lang="fr-FR" sz="2400" baseline="30000" dirty="0" smtClean="0"/>
              <a:t>ème</a:t>
            </a:r>
            <a:r>
              <a:rPr lang="fr-FR" sz="2400" dirty="0" smtClean="0"/>
              <a:t> S., </a:t>
            </a:r>
            <a:r>
              <a:rPr lang="fr-FR" sz="2400" dirty="0" smtClean="0"/>
              <a:t>aujourd’hui les squatters </a:t>
            </a:r>
            <a:r>
              <a:rPr lang="fr-FR" sz="2400" dirty="0" smtClean="0"/>
              <a:t>alternatifs</a:t>
            </a:r>
          </a:p>
          <a:p>
            <a:r>
              <a:rPr lang="fr-FR" sz="2400" dirty="0" smtClean="0"/>
              <a:t>Les migrants contraints : </a:t>
            </a:r>
            <a:r>
              <a:rPr lang="fr-FR" sz="2400" i="1" dirty="0" err="1" smtClean="0"/>
              <a:t>hobos</a:t>
            </a:r>
            <a:r>
              <a:rPr lang="fr-FR" sz="2400" dirty="0"/>
              <a:t> </a:t>
            </a:r>
            <a:r>
              <a:rPr lang="fr-FR" sz="2400" dirty="0" smtClean="0"/>
              <a:t>USA, aujourd’hui  crises du Tiers Monde</a:t>
            </a:r>
          </a:p>
          <a:p>
            <a:r>
              <a:rPr lang="fr-FR" sz="2400" dirty="0" smtClean="0"/>
              <a:t>Les alternatifs plus ou moins radicaux : camions, ZAD…</a:t>
            </a:r>
          </a:p>
          <a:p>
            <a:endParaRPr lang="fr-FR" sz="2400" dirty="0" smtClean="0"/>
          </a:p>
          <a:p>
            <a:pPr>
              <a:buNone/>
            </a:pP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b="1" dirty="0" smtClean="0"/>
              <a:t>1- De qui parle-t-on ?</a:t>
            </a:r>
            <a:br>
              <a:rPr lang="fr-FR" b="1" dirty="0" smtClean="0"/>
            </a:br>
            <a:r>
              <a:rPr lang="fr-FR" sz="4000" b="1" i="1" dirty="0" smtClean="0"/>
              <a:t>1-2 la valse des errances</a:t>
            </a:r>
            <a:endParaRPr lang="fr-FR" sz="4000" b="1" i="1" dirty="0"/>
          </a:p>
        </p:txBody>
      </p:sp>
      <p:sp>
        <p:nvSpPr>
          <p:cNvPr id="3" name="Espace réservé du contenu 2"/>
          <p:cNvSpPr>
            <a:spLocks noGrp="1"/>
          </p:cNvSpPr>
          <p:nvPr>
            <p:ph idx="1"/>
          </p:nvPr>
        </p:nvSpPr>
        <p:spPr>
          <a:xfrm>
            <a:off x="457200" y="2132856"/>
            <a:ext cx="8229600" cy="4191744"/>
          </a:xfrm>
        </p:spPr>
        <p:txBody>
          <a:bodyPr>
            <a:normAutofit/>
          </a:bodyPr>
          <a:lstStyle/>
          <a:p>
            <a:r>
              <a:rPr lang="fr-FR" dirty="0" smtClean="0"/>
              <a:t>1991 : jeunes en errance (</a:t>
            </a:r>
            <a:r>
              <a:rPr lang="fr-FR" dirty="0" err="1" smtClean="0"/>
              <a:t>Chobeaux</a:t>
            </a:r>
            <a:r>
              <a:rPr lang="fr-FR" dirty="0" smtClean="0"/>
              <a:t>). « Zonards »</a:t>
            </a:r>
          </a:p>
          <a:p>
            <a:r>
              <a:rPr lang="fr-FR" dirty="0" smtClean="0"/>
              <a:t>1995 : errance </a:t>
            </a:r>
            <a:r>
              <a:rPr lang="fr-FR" i="1" dirty="0" smtClean="0"/>
              <a:t>immobile </a:t>
            </a:r>
            <a:r>
              <a:rPr lang="fr-FR" dirty="0" smtClean="0"/>
              <a:t>(</a:t>
            </a:r>
            <a:r>
              <a:rPr lang="fr-FR" dirty="0" err="1" smtClean="0"/>
              <a:t>Lagandré</a:t>
            </a:r>
            <a:r>
              <a:rPr lang="fr-FR" dirty="0" smtClean="0"/>
              <a:t>). « Cités »</a:t>
            </a:r>
          </a:p>
          <a:p>
            <a:r>
              <a:rPr lang="fr-FR" dirty="0" smtClean="0"/>
              <a:t>1995 : errance </a:t>
            </a:r>
            <a:r>
              <a:rPr lang="fr-FR" i="1" dirty="0" smtClean="0"/>
              <a:t>psychique</a:t>
            </a:r>
            <a:r>
              <a:rPr lang="fr-FR" dirty="0" smtClean="0"/>
              <a:t> (</a:t>
            </a:r>
            <a:r>
              <a:rPr lang="fr-FR" dirty="0" err="1" smtClean="0"/>
              <a:t>Lazarus</a:t>
            </a:r>
            <a:r>
              <a:rPr lang="fr-FR" dirty="0" smtClean="0"/>
              <a:t>). « SDF psy »</a:t>
            </a:r>
          </a:p>
          <a:p>
            <a:r>
              <a:rPr lang="fr-FR" dirty="0" smtClean="0"/>
              <a:t>2001 : errance </a:t>
            </a:r>
            <a:r>
              <a:rPr lang="fr-FR" i="1" dirty="0" smtClean="0"/>
              <a:t>active</a:t>
            </a:r>
            <a:r>
              <a:rPr lang="fr-FR" dirty="0" smtClean="0"/>
              <a:t> (</a:t>
            </a:r>
            <a:r>
              <a:rPr lang="fr-FR" dirty="0" err="1" smtClean="0"/>
              <a:t>Chobeaux</a:t>
            </a:r>
            <a:r>
              <a:rPr lang="fr-FR" dirty="0" smtClean="0"/>
              <a:t>). « Zonards »</a:t>
            </a:r>
          </a:p>
          <a:p>
            <a:r>
              <a:rPr lang="fr-FR" dirty="0" smtClean="0"/>
              <a:t>2007 : errance </a:t>
            </a:r>
            <a:r>
              <a:rPr lang="fr-FR" i="1" dirty="0" smtClean="0"/>
              <a:t>forcée</a:t>
            </a:r>
            <a:r>
              <a:rPr lang="fr-FR" dirty="0" smtClean="0"/>
              <a:t> (FNARS). « Jeunes SDF »</a:t>
            </a:r>
          </a:p>
          <a:p>
            <a:r>
              <a:rPr lang="fr-FR" dirty="0" smtClean="0"/>
              <a:t>2009 : errance </a:t>
            </a:r>
            <a:r>
              <a:rPr lang="fr-FR" i="1" dirty="0" smtClean="0"/>
              <a:t>juvénile nocturne </a:t>
            </a:r>
            <a:r>
              <a:rPr lang="fr-FR" dirty="0" smtClean="0"/>
              <a:t>(Raoult). « Mineurs locaux »</a:t>
            </a:r>
          </a:p>
          <a:p>
            <a:r>
              <a:rPr lang="fr-FR" dirty="0" smtClean="0"/>
              <a:t>Puis errance </a:t>
            </a:r>
            <a:r>
              <a:rPr lang="fr-FR" i="1" dirty="0" smtClean="0"/>
              <a:t>internationale</a:t>
            </a:r>
            <a:r>
              <a:rPr lang="fr-FR" dirty="0" smtClean="0"/>
              <a:t>, errance </a:t>
            </a:r>
            <a:r>
              <a:rPr lang="fr-FR" i="1" dirty="0" smtClean="0"/>
              <a:t>transfrontalière</a:t>
            </a:r>
            <a:r>
              <a:rPr lang="fr-FR" dirty="0" smtClean="0"/>
              <a:t>, errance des MENA, des NEET, des </a:t>
            </a:r>
            <a:r>
              <a:rPr lang="fr-FR" dirty="0" err="1" smtClean="0"/>
              <a:t>gazaouis</a:t>
            </a:r>
            <a:r>
              <a:rPr lang="fr-FR"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296144"/>
          </a:xfrm>
        </p:spPr>
        <p:txBody>
          <a:bodyPr>
            <a:normAutofit fontScale="90000"/>
          </a:bodyPr>
          <a:lstStyle/>
          <a:p>
            <a:pPr algn="r"/>
            <a:r>
              <a:rPr lang="fr-FR" b="1" dirty="0" smtClean="0"/>
              <a:t>1- De qui parle-t-on ?</a:t>
            </a:r>
            <a:br>
              <a:rPr lang="fr-FR" b="1" dirty="0" smtClean="0"/>
            </a:br>
            <a:r>
              <a:rPr lang="fr-FR" sz="4000" b="1" i="1" dirty="0" smtClean="0"/>
              <a:t>1-3 problèmes de chiffres</a:t>
            </a:r>
            <a:endParaRPr lang="fr-FR" sz="4000" b="1" i="1" dirty="0"/>
          </a:p>
        </p:txBody>
      </p:sp>
      <p:sp>
        <p:nvSpPr>
          <p:cNvPr id="3" name="Espace réservé du contenu 2"/>
          <p:cNvSpPr>
            <a:spLocks noGrp="1"/>
          </p:cNvSpPr>
          <p:nvPr>
            <p:ph idx="1"/>
          </p:nvPr>
        </p:nvSpPr>
        <p:spPr>
          <a:xfrm>
            <a:off x="457200" y="1700808"/>
            <a:ext cx="8229600" cy="4824536"/>
          </a:xfrm>
        </p:spPr>
        <p:txBody>
          <a:bodyPr>
            <a:normAutofit fontScale="25000" lnSpcReduction="20000"/>
          </a:bodyPr>
          <a:lstStyle/>
          <a:p>
            <a:endParaRPr lang="fr-FR" dirty="0" smtClean="0"/>
          </a:p>
          <a:p>
            <a:pPr algn="ctr">
              <a:buNone/>
            </a:pPr>
            <a:r>
              <a:rPr lang="fr-FR" sz="8000" b="1" dirty="0" smtClean="0"/>
              <a:t>Flou des définitions, faiblesse des moyens de comptage,</a:t>
            </a:r>
          </a:p>
          <a:p>
            <a:pPr algn="ctr">
              <a:buNone/>
            </a:pPr>
            <a:r>
              <a:rPr lang="fr-FR" sz="8000" b="1" dirty="0" smtClean="0"/>
              <a:t>donc faible fiabilité des chiffres</a:t>
            </a:r>
          </a:p>
          <a:p>
            <a:pPr>
              <a:buNone/>
            </a:pPr>
            <a:r>
              <a:rPr lang="fr-FR" sz="8000" b="1" dirty="0" smtClean="0"/>
              <a:t> </a:t>
            </a:r>
          </a:p>
          <a:p>
            <a:r>
              <a:rPr lang="fr-FR" sz="8000" dirty="0" smtClean="0"/>
              <a:t>SDF : 140000. Mais… (INSEE 2012)</a:t>
            </a:r>
          </a:p>
          <a:p>
            <a:r>
              <a:rPr lang="fr-FR" sz="8000" dirty="0" smtClean="0"/>
              <a:t>- 25 ans  parmi les SDF : 30% (INSEE 2012)</a:t>
            </a:r>
          </a:p>
          <a:p>
            <a:r>
              <a:rPr lang="fr-FR" sz="8000" dirty="0" smtClean="0"/>
              <a:t>MENA : 15000 (ONPE 2017). 18000 (Senat 2017).  24000 fin 2023 ?</a:t>
            </a:r>
          </a:p>
          <a:p>
            <a:r>
              <a:rPr lang="fr-FR" sz="8000" dirty="0" smtClean="0"/>
              <a:t>NEET </a:t>
            </a:r>
            <a:r>
              <a:rPr lang="fr-FR" sz="8000" dirty="0"/>
              <a:t>(</a:t>
            </a:r>
            <a:r>
              <a:rPr lang="fr-FR" sz="9600" b="1" dirty="0"/>
              <a:t>n</a:t>
            </a:r>
            <a:r>
              <a:rPr lang="fr-FR" sz="8000" dirty="0"/>
              <a:t>ot in </a:t>
            </a:r>
            <a:r>
              <a:rPr lang="fr-FR" sz="11200" b="1" dirty="0" err="1"/>
              <a:t>e</a:t>
            </a:r>
            <a:r>
              <a:rPr lang="fr-FR" sz="8000" dirty="0" err="1"/>
              <a:t>mployement</a:t>
            </a:r>
            <a:r>
              <a:rPr lang="fr-FR" sz="8000" dirty="0"/>
              <a:t>, </a:t>
            </a:r>
            <a:r>
              <a:rPr lang="fr-FR" sz="11200" b="1" dirty="0" err="1"/>
              <a:t>e</a:t>
            </a:r>
            <a:r>
              <a:rPr lang="fr-FR" sz="8000" dirty="0" err="1"/>
              <a:t>ducation</a:t>
            </a:r>
            <a:r>
              <a:rPr lang="fr-FR" sz="8000" dirty="0"/>
              <a:t> or </a:t>
            </a:r>
            <a:r>
              <a:rPr lang="fr-FR" sz="11200" b="1" dirty="0"/>
              <a:t>t</a:t>
            </a:r>
            <a:r>
              <a:rPr lang="fr-FR" sz="8000" dirty="0"/>
              <a:t>raining</a:t>
            </a:r>
            <a:r>
              <a:rPr lang="fr-FR" sz="8000" dirty="0" smtClean="0"/>
              <a:t>) : 1 M. (DARES 2020)</a:t>
            </a:r>
          </a:p>
          <a:p>
            <a:r>
              <a:rPr lang="fr-FR" sz="8000" dirty="0" smtClean="0"/>
              <a:t>Mineurs placés ASE par âges : ?</a:t>
            </a:r>
          </a:p>
          <a:p>
            <a:r>
              <a:rPr lang="fr-FR" sz="8000" dirty="0" smtClean="0"/>
              <a:t> Entrées-sorties de placements par an, sortants à 18 ans,  levées de mesures de protection car absence</a:t>
            </a:r>
            <a:r>
              <a:rPr lang="fr-FR" sz="8000" dirty="0"/>
              <a:t> </a:t>
            </a:r>
            <a:r>
              <a:rPr lang="fr-FR" sz="8000" dirty="0" smtClean="0"/>
              <a:t>: ?</a:t>
            </a:r>
          </a:p>
          <a:p>
            <a:r>
              <a:rPr lang="fr-FR" sz="8000" dirty="0" smtClean="0"/>
              <a:t> (Jeunes) migrants sans titre de séjour ? Et avec titre mais sans logement ni emploi ?</a:t>
            </a:r>
          </a:p>
          <a:p>
            <a:r>
              <a:rPr lang="fr-FR" sz="8000" dirty="0" smtClean="0"/>
              <a:t>MENA s’affirmant mineurs, non </a:t>
            </a:r>
            <a:r>
              <a:rPr lang="fr-FR" sz="8000" dirty="0" smtClean="0"/>
              <a:t>reconnus, </a:t>
            </a:r>
            <a:r>
              <a:rPr lang="fr-FR" sz="8000" dirty="0" smtClean="0"/>
              <a:t>mais cependant… ?</a:t>
            </a:r>
          </a:p>
          <a:p>
            <a:endParaRPr lang="fr-FR" sz="8000" dirty="0" smtClean="0"/>
          </a:p>
          <a:p>
            <a:pPr>
              <a:buNone/>
            </a:pPr>
            <a:r>
              <a:rPr lang="fr-FR" sz="8000" dirty="0" smtClean="0"/>
              <a:t> </a:t>
            </a:r>
            <a:endParaRPr lang="fr-FR" sz="8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584176"/>
          </a:xfrm>
        </p:spPr>
        <p:txBody>
          <a:bodyPr>
            <a:normAutofit/>
          </a:bodyPr>
          <a:lstStyle/>
          <a:p>
            <a:pPr algn="r"/>
            <a:r>
              <a:rPr lang="fr-FR" b="1" dirty="0" smtClean="0"/>
              <a:t>1-De qui parle-t-on ?</a:t>
            </a:r>
            <a:br>
              <a:rPr lang="fr-FR" b="1" dirty="0" smtClean="0"/>
            </a:br>
            <a:r>
              <a:rPr lang="fr-FR" sz="4000" b="1" i="1" dirty="0" smtClean="0"/>
              <a:t>1-4 approches savantes </a:t>
            </a:r>
            <a:endParaRPr lang="fr-FR" sz="4000" b="1" i="1" dirty="0"/>
          </a:p>
        </p:txBody>
      </p:sp>
      <p:sp>
        <p:nvSpPr>
          <p:cNvPr id="3" name="Espace réservé du contenu 2"/>
          <p:cNvSpPr>
            <a:spLocks noGrp="1"/>
          </p:cNvSpPr>
          <p:nvPr>
            <p:ph idx="1"/>
          </p:nvPr>
        </p:nvSpPr>
        <p:spPr>
          <a:xfrm>
            <a:off x="457200" y="2420888"/>
            <a:ext cx="8229600" cy="3600400"/>
          </a:xfrm>
        </p:spPr>
        <p:txBody>
          <a:bodyPr>
            <a:normAutofit fontScale="92500" lnSpcReduction="20000"/>
          </a:bodyPr>
          <a:lstStyle/>
          <a:p>
            <a:endParaRPr lang="fr-FR" dirty="0" smtClean="0"/>
          </a:p>
          <a:p>
            <a:r>
              <a:rPr lang="fr-FR" dirty="0" smtClean="0"/>
              <a:t>Sociologie de la domination : Castel, </a:t>
            </a:r>
            <a:r>
              <a:rPr lang="fr-FR" dirty="0" err="1" smtClean="0"/>
              <a:t>Paugam</a:t>
            </a:r>
            <a:endParaRPr lang="fr-FR" dirty="0" smtClean="0"/>
          </a:p>
          <a:p>
            <a:endParaRPr lang="fr-FR" dirty="0" smtClean="0"/>
          </a:p>
          <a:p>
            <a:r>
              <a:rPr lang="fr-FR" dirty="0" smtClean="0"/>
              <a:t>Sociologie de la déviance : Ecole de Chicago (Becker, Goffman)</a:t>
            </a:r>
          </a:p>
          <a:p>
            <a:endParaRPr lang="fr-FR" dirty="0" smtClean="0"/>
          </a:p>
          <a:p>
            <a:r>
              <a:rPr lang="fr-FR" dirty="0" smtClean="0"/>
              <a:t>Anthropologie de l’acteur : </a:t>
            </a:r>
            <a:r>
              <a:rPr lang="fr-FR" dirty="0" err="1" smtClean="0"/>
              <a:t>Douville</a:t>
            </a:r>
            <a:r>
              <a:rPr lang="fr-FR" dirty="0" smtClean="0"/>
              <a:t>, le Breton</a:t>
            </a:r>
          </a:p>
          <a:p>
            <a:endParaRPr lang="fr-FR" dirty="0" smtClean="0"/>
          </a:p>
          <a:p>
            <a:r>
              <a:rPr lang="fr-FR" dirty="0" smtClean="0"/>
              <a:t>L’errance est-elle une catégorie sociologique ? </a:t>
            </a:r>
            <a:r>
              <a:rPr lang="fr-FR" dirty="0" err="1" smtClean="0"/>
              <a:t>Pattegay</a:t>
            </a:r>
            <a:r>
              <a:rPr lang="fr-FR" dirty="0" smtClean="0"/>
              <a:t>, </a:t>
            </a:r>
            <a:r>
              <a:rPr lang="fr-FR" dirty="0" err="1" smtClean="0"/>
              <a:t>Rothé</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2016224"/>
          </a:xfrm>
        </p:spPr>
        <p:txBody>
          <a:bodyPr>
            <a:normAutofit fontScale="90000"/>
          </a:bodyPr>
          <a:lstStyle/>
          <a:p>
            <a:pPr algn="r"/>
            <a:r>
              <a:rPr lang="fr-FR" b="1" dirty="0" smtClean="0"/>
              <a:t>2- Définir l’errance/les errances</a:t>
            </a:r>
            <a:br>
              <a:rPr lang="fr-FR" b="1" dirty="0" smtClean="0"/>
            </a:br>
            <a:r>
              <a:rPr lang="fr-FR" sz="4000" b="1" i="1" dirty="0" smtClean="0"/>
              <a:t>2-1 éléments identifiables</a:t>
            </a:r>
            <a:endParaRPr lang="fr-FR" sz="4000" b="1" i="1" dirty="0"/>
          </a:p>
        </p:txBody>
      </p:sp>
      <p:sp>
        <p:nvSpPr>
          <p:cNvPr id="3" name="Espace réservé du contenu 2"/>
          <p:cNvSpPr>
            <a:spLocks noGrp="1"/>
          </p:cNvSpPr>
          <p:nvPr>
            <p:ph idx="1"/>
          </p:nvPr>
        </p:nvSpPr>
        <p:spPr>
          <a:xfrm>
            <a:off x="457200" y="2708920"/>
            <a:ext cx="8229600" cy="3615680"/>
          </a:xfrm>
        </p:spPr>
        <p:txBody>
          <a:bodyPr>
            <a:normAutofit/>
          </a:bodyPr>
          <a:lstStyle/>
          <a:p>
            <a:r>
              <a:rPr lang="fr-FR" dirty="0" smtClean="0"/>
              <a:t>Instabilité territoriale, a-territorialité</a:t>
            </a:r>
          </a:p>
          <a:p>
            <a:r>
              <a:rPr lang="fr-FR" dirty="0" smtClean="0"/>
              <a:t>Incertitude totale de l’avenir proche</a:t>
            </a:r>
          </a:p>
          <a:p>
            <a:r>
              <a:rPr lang="fr-FR" dirty="0" smtClean="0"/>
              <a:t>Absence-abandon de projets </a:t>
            </a:r>
          </a:p>
          <a:p>
            <a:r>
              <a:rPr lang="fr-FR" dirty="0" smtClean="0"/>
              <a:t>Vide psychique</a:t>
            </a:r>
          </a:p>
          <a:p>
            <a:r>
              <a:rPr lang="fr-FR" dirty="0" smtClean="0"/>
              <a:t>Addiction  anesthésique</a:t>
            </a:r>
          </a:p>
          <a:p>
            <a:r>
              <a:rPr lang="fr-FR" dirty="0" smtClean="0"/>
              <a:t>Isolement institutionnel</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296144"/>
          </a:xfrm>
        </p:spPr>
        <p:txBody>
          <a:bodyPr>
            <a:normAutofit fontScale="90000"/>
          </a:bodyPr>
          <a:lstStyle/>
          <a:p>
            <a:pPr algn="r"/>
            <a:r>
              <a:rPr lang="fr-FR" b="1" dirty="0" smtClean="0"/>
              <a:t>2- Définir l’errance/les errances</a:t>
            </a:r>
            <a:br>
              <a:rPr lang="fr-FR" b="1" dirty="0" smtClean="0"/>
            </a:br>
            <a:r>
              <a:rPr lang="fr-FR" sz="4000" b="1" i="1" dirty="0" smtClean="0"/>
              <a:t>2-2 des multi-causalités</a:t>
            </a:r>
            <a:endParaRPr lang="fr-FR" sz="4000" b="1" i="1" dirty="0"/>
          </a:p>
        </p:txBody>
      </p:sp>
      <p:sp>
        <p:nvSpPr>
          <p:cNvPr id="3" name="Espace réservé du contenu 2"/>
          <p:cNvSpPr>
            <a:spLocks noGrp="1"/>
          </p:cNvSpPr>
          <p:nvPr>
            <p:ph idx="1"/>
          </p:nvPr>
        </p:nvSpPr>
        <p:spPr>
          <a:xfrm>
            <a:off x="457200" y="2132856"/>
            <a:ext cx="8229600" cy="4191744"/>
          </a:xfrm>
        </p:spPr>
        <p:txBody>
          <a:bodyPr>
            <a:normAutofit fontScale="92500"/>
          </a:bodyPr>
          <a:lstStyle/>
          <a:p>
            <a:pPr algn="ctr">
              <a:buNone/>
            </a:pPr>
            <a:r>
              <a:rPr lang="fr-FR" dirty="0" smtClean="0"/>
              <a:t>L</a:t>
            </a:r>
            <a:r>
              <a:rPr lang="fr-FR" b="1" dirty="0" smtClean="0"/>
              <a:t>’individu dit </a:t>
            </a:r>
            <a:r>
              <a:rPr lang="fr-FR" b="1" i="1" dirty="0" smtClean="0"/>
              <a:t>en errance </a:t>
            </a:r>
            <a:r>
              <a:rPr lang="fr-FR" b="1" dirty="0" smtClean="0"/>
              <a:t>est-il</a:t>
            </a:r>
          </a:p>
          <a:p>
            <a:r>
              <a:rPr lang="fr-FR" dirty="0" smtClean="0"/>
              <a:t>un sujet socio-politique, produit d’une société sauvage ?</a:t>
            </a:r>
          </a:p>
          <a:p>
            <a:r>
              <a:rPr lang="fr-FR" dirty="0" smtClean="0"/>
              <a:t>un sujet social, produit de politiques sociales inadaptées ?</a:t>
            </a:r>
          </a:p>
          <a:p>
            <a:r>
              <a:rPr lang="fr-FR" dirty="0" smtClean="0"/>
              <a:t>un sujet psychologique, construit sur des failles individuelles psycho-affectives ?</a:t>
            </a:r>
          </a:p>
          <a:p>
            <a:r>
              <a:rPr lang="fr-FR" dirty="0" smtClean="0"/>
              <a:t>Un sujet anthropologique, vivant des  épreuves de validation de soi, des fuites/quêtes identitaires, des protections collectives magiques ?</a:t>
            </a:r>
          </a:p>
          <a:p>
            <a:pPr algn="ctr">
              <a:buNone/>
            </a:pPr>
            <a:r>
              <a:rPr lang="fr-FR" b="1" dirty="0" smtClean="0"/>
              <a:t>Et si il était plusieurs à la fois ? </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978</TotalTime>
  <Words>1152</Words>
  <Application>Microsoft Office PowerPoint</Application>
  <PresentationFormat>Affichage à l'écran (4:3)</PresentationFormat>
  <Paragraphs>303</Paragraphs>
  <Slides>28</Slides>
  <Notes>5</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Débit</vt:lpstr>
      <vt:lpstr>LES JEUNES EN ERRANCE LES JEUNES DE LA RUE  en France (et un peu ailleurs)  Comment traiter socialement et politiquement un objet flou ?</vt:lpstr>
      <vt:lpstr>Plan</vt:lpstr>
      <vt:lpstr>Introduction </vt:lpstr>
      <vt:lpstr>1- De qui parle-t-on ? 1-1 ce qu’ils ne sont pas</vt:lpstr>
      <vt:lpstr>1- De qui parle-t-on ? 1-2 la valse des errances</vt:lpstr>
      <vt:lpstr>1- De qui parle-t-on ? 1-3 problèmes de chiffres</vt:lpstr>
      <vt:lpstr>1-De qui parle-t-on ? 1-4 approches savantes </vt:lpstr>
      <vt:lpstr>2- Définir l’errance/les errances 2-1 éléments identifiables</vt:lpstr>
      <vt:lpstr>2- Définir l’errance/les errances 2-2 des multi-causalités</vt:lpstr>
      <vt:lpstr>2- Définir l’errance/les errances 2-3 tentative…</vt:lpstr>
      <vt:lpstr>3- Une histoire d’en France (et d’ailleurs…) 3-1 des enfances chaotiques</vt:lpstr>
      <vt:lpstr>3- Une histoire d’en France 3-2 des adolescences explosives</vt:lpstr>
      <vt:lpstr>3- Une histoire d’en France 3-3 des entrées ratées en vie adulte</vt:lpstr>
      <vt:lpstr>4- Une vie d’errance 4-1. glissement et lune de miel</vt:lpstr>
      <vt:lpstr>4- Une vie d’errance 4-2  la déprime</vt:lpstr>
      <vt:lpstr>4- La vie d’errance 4-3 et après, quel changement de statut ?</vt:lpstr>
      <vt:lpstr>5- Les MENA 5-1 la notion d’accompagné</vt:lpstr>
      <vt:lpstr>5- Les MENA 5-2 la question des âges </vt:lpstr>
      <vt:lpstr>5- Les MENA 5-3 essentialisation/typologie</vt:lpstr>
      <vt:lpstr>6- La pensée publique 6-1 les normes implicites de l’insertion</vt:lpstr>
      <vt:lpstr>6- La pensée publique 6-2 les normes implicites du travail social</vt:lpstr>
      <vt:lpstr>6- La pensée publique 6-3 bons pauvres, mauvais pauvres</vt:lpstr>
      <vt:lpstr>7- Des réponses en cours  7-1 Que fait l’Etat social ?</vt:lpstr>
      <vt:lpstr>7- Des réponses en cours 7-2 Faire balise, soutenir</vt:lpstr>
      <vt:lpstr>7- Des réponses en cours 7-3 Aller vers et accueillir</vt:lpstr>
      <vt:lpstr>7- Des réponses en cours 7-4 quand viennent les vraies questions</vt:lpstr>
      <vt:lpstr>7- Des Réponses en cours 7-5 handicap psychique ?</vt:lpstr>
      <vt:lpstr>Pour aller plus loin…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JEUNES ET MARGINALITE EN FRANCE</dc:title>
  <dc:creator>FrancoisC</dc:creator>
  <cp:lastModifiedBy>Francois Chobeaux</cp:lastModifiedBy>
  <cp:revision>469</cp:revision>
  <dcterms:created xsi:type="dcterms:W3CDTF">2010-04-07T14:29:07Z</dcterms:created>
  <dcterms:modified xsi:type="dcterms:W3CDTF">2023-12-13T08:15:08Z</dcterms:modified>
</cp:coreProperties>
</file>